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5" r:id="rId4"/>
    <p:sldId id="496" r:id="rId5"/>
    <p:sldId id="468" r:id="rId6"/>
    <p:sldId id="462" r:id="rId7"/>
    <p:sldId id="508" r:id="rId8"/>
    <p:sldId id="697" r:id="rId9"/>
    <p:sldId id="698" r:id="rId10"/>
    <p:sldId id="699" r:id="rId11"/>
    <p:sldId id="265" r:id="rId12"/>
    <p:sldId id="745" r:id="rId13"/>
    <p:sldId id="257" r:id="rId14"/>
    <p:sldId id="700" r:id="rId15"/>
    <p:sldId id="701" r:id="rId16"/>
    <p:sldId id="702" r:id="rId17"/>
    <p:sldId id="703" r:id="rId18"/>
    <p:sldId id="753" r:id="rId19"/>
    <p:sldId id="463" r:id="rId20"/>
    <p:sldId id="464" r:id="rId21"/>
    <p:sldId id="465" r:id="rId22"/>
    <p:sldId id="473" r:id="rId23"/>
    <p:sldId id="467" r:id="rId24"/>
    <p:sldId id="466" r:id="rId25"/>
    <p:sldId id="470" r:id="rId26"/>
    <p:sldId id="474" r:id="rId27"/>
    <p:sldId id="471" r:id="rId28"/>
    <p:sldId id="472" r:id="rId29"/>
    <p:sldId id="475" r:id="rId30"/>
    <p:sldId id="504" r:id="rId31"/>
    <p:sldId id="505" r:id="rId32"/>
    <p:sldId id="506" r:id="rId33"/>
    <p:sldId id="507" r:id="rId34"/>
    <p:sldId id="488" r:id="rId35"/>
    <p:sldId id="476" r:id="rId36"/>
    <p:sldId id="477" r:id="rId37"/>
    <p:sldId id="485" r:id="rId38"/>
    <p:sldId id="284" r:id="rId39"/>
    <p:sldId id="478" r:id="rId40"/>
    <p:sldId id="479" r:id="rId41"/>
    <p:sldId id="480" r:id="rId42"/>
    <p:sldId id="502" r:id="rId43"/>
    <p:sldId id="481" r:id="rId44"/>
    <p:sldId id="498" r:id="rId45"/>
    <p:sldId id="757" r:id="rId46"/>
    <p:sldId id="758" r:id="rId47"/>
    <p:sldId id="482" r:id="rId48"/>
    <p:sldId id="500" r:id="rId49"/>
    <p:sldId id="501" r:id="rId50"/>
    <p:sldId id="752" r:id="rId51"/>
    <p:sldId id="751" r:id="rId52"/>
    <p:sldId id="738" r:id="rId53"/>
    <p:sldId id="483" r:id="rId54"/>
    <p:sldId id="756" r:id="rId55"/>
    <p:sldId id="760" r:id="rId56"/>
    <p:sldId id="755" r:id="rId57"/>
    <p:sldId id="484" r:id="rId58"/>
    <p:sldId id="489" r:id="rId59"/>
    <p:sldId id="761" r:id="rId60"/>
    <p:sldId id="490" r:id="rId61"/>
    <p:sldId id="491" r:id="rId62"/>
    <p:sldId id="492" r:id="rId63"/>
    <p:sldId id="493" r:id="rId64"/>
    <p:sldId id="494" r:id="rId65"/>
    <p:sldId id="495" r:id="rId66"/>
    <p:sldId id="759" r:id="rId67"/>
    <p:sldId id="762" r:id="rId68"/>
    <p:sldId id="497" r:id="rId69"/>
    <p:sldId id="499" r:id="rId70"/>
    <p:sldId id="503" r:id="rId71"/>
    <p:sldId id="763" r:id="rId72"/>
    <p:sldId id="764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220602951636397E-3"/>
          <c:y val="0"/>
          <c:w val="0.99095587940967267"/>
          <c:h val="0.9003510357284246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000864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noFill/>
              <a:ln w="12700">
                <a:solidFill>
                  <a:srgbClr val="00086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07-40DB-A6E5-FD48511BEBEF}"/>
              </c:ext>
            </c:extLst>
          </c:dPt>
          <c:dPt>
            <c:idx val="6"/>
            <c:invertIfNegative val="0"/>
            <c:bubble3D val="0"/>
            <c:spPr>
              <a:noFill/>
              <a:ln w="12700">
                <a:solidFill>
                  <a:srgbClr val="000F8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07-40DB-A6E5-FD48511BEBEF}"/>
              </c:ext>
            </c:extLst>
          </c:dPt>
          <c:dPt>
            <c:idx val="7"/>
            <c:invertIfNegative val="0"/>
            <c:bubble3D val="0"/>
            <c:spPr>
              <a:noFill/>
              <a:ln w="12700">
                <a:solidFill>
                  <a:srgbClr val="000F8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07-40DB-A6E5-FD48511BEB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0864"/>
                    </a:solidFill>
                    <a:latin typeface="IntelOne Text Medium" panose="020B0503020203020204" pitchFamily="34" charset="77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167</c:v>
                </c:pt>
                <c:pt idx="1">
                  <c:v>212</c:v>
                </c:pt>
                <c:pt idx="2">
                  <c:v>267</c:v>
                </c:pt>
                <c:pt idx="3">
                  <c:v>337</c:v>
                </c:pt>
                <c:pt idx="4">
                  <c:v>424</c:v>
                </c:pt>
                <c:pt idx="5">
                  <c:v>515</c:v>
                </c:pt>
                <c:pt idx="6">
                  <c:v>628</c:v>
                </c:pt>
                <c:pt idx="7">
                  <c:v>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07-40DB-A6E5-FD48511BE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-43"/>
        <c:axId val="158820095"/>
        <c:axId val="447065343"/>
      </c:barChart>
      <c:catAx>
        <c:axId val="158820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00086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808080"/>
                </a:solidFill>
                <a:latin typeface="IntelOne Text Light" panose="020B0403020203020204" pitchFamily="34" charset="77"/>
                <a:ea typeface="+mn-ea"/>
                <a:cs typeface="+mn-cs"/>
              </a:defRPr>
            </a:pPr>
            <a:endParaRPr lang="ko-KR"/>
          </a:p>
        </c:txPr>
        <c:crossAx val="447065343"/>
        <c:crosses val="autoZero"/>
        <c:auto val="1"/>
        <c:lblAlgn val="ctr"/>
        <c:lblOffset val="100"/>
        <c:noMultiLvlLbl val="0"/>
      </c:catAx>
      <c:valAx>
        <c:axId val="447065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8820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32941845292209"/>
          <c:y val="8.5685905114776015E-2"/>
          <c:w val="0.77341163094155818"/>
          <c:h val="0.8424025744511923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Infrastructure</c:v>
                </c:pt>
              </c:strCache>
            </c:strRef>
          </c:tx>
          <c:spPr>
            <a:solidFill>
              <a:srgbClr val="000F8A">
                <a:alpha val="82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3786473203838043"/>
                      <c:h val="8.495746734769037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60C-44D4-8CCF-0F4E7B1AA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  <c:pt idx="0">
                  <c:v>2027</c:v>
                </c:pt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0.19753335686735279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0C-44D4-8CCF-0F4E7B1AAB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Platforms</c:v>
                </c:pt>
              </c:strCache>
            </c:strRef>
          </c:tx>
          <c:spPr>
            <a:solidFill>
              <a:srgbClr val="1E2EB8">
                <a:alpha val="88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117422185194757"/>
                      <c:h val="0.122621975890777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60C-44D4-8CCF-0F4E7B1AA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  <c:pt idx="0">
                  <c:v>2027</c:v>
                </c:pt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0C-44D4-8CCF-0F4E7B1AAB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Services</c:v>
                </c:pt>
              </c:strCache>
            </c:strRef>
          </c:tx>
          <c:spPr>
            <a:solidFill>
              <a:srgbClr val="5B69FF">
                <a:alpha val="96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-5400000" vert="horz" lIns="0" tIns="0" rIns="0" bIns="0"/>
                <a:lstStyle/>
                <a:p>
                  <a:pPr>
                    <a:defRPr sz="800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48637324742023413"/>
                      <c:h val="7.532874776751247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260C-44D4-8CCF-0F4E7B1AA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lIns="0" tIns="0" rIns="0" bIns="0"/>
              <a:lstStyle/>
              <a:p>
                <a:pPr>
                  <a:defRPr sz="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  <c:pt idx="0">
                  <c:v>2027</c:v>
                </c:pt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0.25598456654634788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0C-44D4-8CCF-0F4E7B1AAB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Applications</c:v>
                </c:pt>
              </c:strCache>
            </c:strRef>
          </c:tx>
          <c:spPr>
            <a:solidFill>
              <a:srgbClr val="98A1FF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2.4489504072646236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4266323426164282"/>
                      <c:h val="0.1200070539426270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260C-44D4-8CCF-0F4E7B1AA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  <c:pt idx="0">
                  <c:v>2027</c:v>
                </c:pt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0.29911174273756225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60C-44D4-8CCF-0F4E7B1AAB5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576669968"/>
        <c:axId val="733066912"/>
      </c:barChart>
      <c:catAx>
        <c:axId val="1576669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33066912"/>
        <c:crosses val="autoZero"/>
        <c:auto val="1"/>
        <c:lblAlgn val="ctr"/>
        <c:lblOffset val="100"/>
        <c:noMultiLvlLbl val="0"/>
      </c:catAx>
      <c:valAx>
        <c:axId val="7330669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accent1">
                  <a:alpha val="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576669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 b="0" i="0">
          <a:latin typeface="IntelOne Text" panose="020B0503020203020204" pitchFamily="34" charset="77"/>
        </a:defRPr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5C74F-D7CB-8153-FAFE-0F5CBFFC8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6BD961-F377-C386-D3B4-D405C87DC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D0508-FD4B-2EF0-D23B-F32D67A9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2B6BD3-D69A-8C5C-B51E-C80D2A4B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F3FDC-9EE6-20DE-847D-5F636620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5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B76AE-D4B7-294A-CF39-52B51546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C06C9B-8633-E72A-4309-905C1A22D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9FB5B-4398-6270-62C5-09EE5CAA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D2707-084B-938E-DBE0-819D028D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6FC4D-F7A3-438D-B9AE-6FE6CE833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20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71D41C-3515-C3E4-1EEC-0F4EB567D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DDD14E-F88E-5C07-8EA7-0ECF558D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DC454-9EE5-FD04-FC48-1E68945B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52DD3-46DE-D464-3899-8958E24A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E9DA0-016E-3450-3E53-1AE2BDDA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;p36">
            <a:extLst>
              <a:ext uri="{FF2B5EF4-FFF2-40B4-BE49-F238E27FC236}">
                <a16:creationId xmlns:a16="http://schemas.microsoft.com/office/drawing/2014/main" id="{142D612D-6298-45DB-950E-4E3092118E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2892" y="1282699"/>
            <a:ext cx="8204060" cy="14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D55"/>
              </a:buClr>
              <a:buSzPts val="5200"/>
              <a:buFont typeface="Arial"/>
              <a:buNone/>
              <a:defRPr sz="5200" b="1" u="none">
                <a:solidFill>
                  <a:srgbClr val="1F4E79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 dirty="0"/>
          </a:p>
        </p:txBody>
      </p:sp>
      <p:sp>
        <p:nvSpPr>
          <p:cNvPr id="10" name="Google Shape;17;p36">
            <a:extLst>
              <a:ext uri="{FF2B5EF4-FFF2-40B4-BE49-F238E27FC236}">
                <a16:creationId xmlns:a16="http://schemas.microsoft.com/office/drawing/2014/main" id="{B2F60878-3F79-4028-9D80-07D4E406C4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2892" y="5018813"/>
            <a:ext cx="5635508" cy="132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dirty="0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BE85B14E-AE74-4ABE-A62D-FAB42B27309A}"/>
              </a:ext>
            </a:extLst>
          </p:cNvPr>
          <p:cNvSpPr/>
          <p:nvPr/>
        </p:nvSpPr>
        <p:spPr>
          <a:xfrm flipH="1">
            <a:off x="8356600" y="1"/>
            <a:ext cx="2311400" cy="6842760"/>
          </a:xfrm>
          <a:prstGeom prst="rtTriangle">
            <a:avLst/>
          </a:prstGeom>
          <a:solidFill>
            <a:srgbClr val="347FB8"/>
          </a:solidFill>
          <a:ln>
            <a:solidFill>
              <a:srgbClr val="34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25;p37">
            <a:extLst>
              <a:ext uri="{FF2B5EF4-FFF2-40B4-BE49-F238E27FC236}">
                <a16:creationId xmlns:a16="http://schemas.microsoft.com/office/drawing/2014/main" id="{A2B300B8-F9E0-4213-A697-AC1D02DD0F18}"/>
              </a:ext>
            </a:extLst>
          </p:cNvPr>
          <p:cNvSpPr/>
          <p:nvPr/>
        </p:nvSpPr>
        <p:spPr>
          <a:xfrm rot="5400000" flipV="1">
            <a:off x="8001000" y="2667000"/>
            <a:ext cx="6858000" cy="1524000"/>
          </a:xfrm>
          <a:prstGeom prst="rect">
            <a:avLst/>
          </a:prstGeom>
          <a:solidFill>
            <a:srgbClr val="347F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00ADC2-9A3B-4AD6-9F30-61AC2C0413CA}"/>
              </a:ext>
            </a:extLst>
          </p:cNvPr>
          <p:cNvSpPr/>
          <p:nvPr/>
        </p:nvSpPr>
        <p:spPr>
          <a:xfrm rot="2444006">
            <a:off x="795239" y="3593654"/>
            <a:ext cx="584953" cy="2646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39AF3F-ADA8-410D-8F50-44C620C2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88" y="3479732"/>
            <a:ext cx="5100320" cy="1290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5E376-DB19-0654-D00B-FD774B914BB5}"/>
              </a:ext>
            </a:extLst>
          </p:cNvPr>
          <p:cNvSpPr txBox="1"/>
          <p:nvPr/>
        </p:nvSpPr>
        <p:spPr>
          <a:xfrm>
            <a:off x="1748486" y="4555813"/>
            <a:ext cx="4581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rgbClr val="347FB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Technology for </a:t>
            </a:r>
            <a:r>
              <a:rPr kumimoji="0" lang="en-US" altLang="ko-KR" sz="1600" b="0" i="1" u="none" strike="noStrike" kern="0" cap="none" spc="0" normalizeH="0" baseline="0" noProof="0" dirty="0" err="1">
                <a:ln>
                  <a:noFill/>
                </a:ln>
                <a:solidFill>
                  <a:srgbClr val="347FB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aDvanced</a:t>
            </a:r>
            <a:r>
              <a:rPr kumimoji="0" lang="en-US" altLang="ko-KR" sz="1600" b="0" i="1" u="none" strike="noStrike" kern="0" cap="none" spc="0" normalizeH="0" baseline="0" noProof="0" dirty="0">
                <a:ln>
                  <a:noFill/>
                </a:ln>
                <a:solidFill>
                  <a:srgbClr val="347FB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 Dialog Summarization</a:t>
            </a:r>
            <a:endParaRPr kumimoji="0" lang="ko-KR" altLang="en-US" sz="1600" b="0" i="1" u="none" strike="noStrike" kern="0" cap="none" spc="0" normalizeH="0" baseline="0" noProof="0" dirty="0">
              <a:ln>
                <a:noFill/>
              </a:ln>
              <a:solidFill>
                <a:srgbClr val="347FB8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69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내용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;p37">
            <a:extLst>
              <a:ext uri="{FF2B5EF4-FFF2-40B4-BE49-F238E27FC236}">
                <a16:creationId xmlns:a16="http://schemas.microsoft.com/office/drawing/2014/main" id="{90A5ABF6-A92C-446D-9F6A-EA8885F6DE5D}"/>
              </a:ext>
            </a:extLst>
          </p:cNvPr>
          <p:cNvSpPr/>
          <p:nvPr/>
        </p:nvSpPr>
        <p:spPr>
          <a:xfrm rot="5400000">
            <a:off x="-2988916" y="3410997"/>
            <a:ext cx="6419804" cy="66023"/>
          </a:xfrm>
          <a:prstGeom prst="rect">
            <a:avLst/>
          </a:prstGeom>
          <a:solidFill>
            <a:srgbClr val="347F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6;p37">
            <a:extLst>
              <a:ext uri="{FF2B5EF4-FFF2-40B4-BE49-F238E27FC236}">
                <a16:creationId xmlns:a16="http://schemas.microsoft.com/office/drawing/2014/main" id="{65FF99FF-D1D1-4DE0-8D32-DC42428AD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1542" y="531343"/>
            <a:ext cx="11202305" cy="8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Arial"/>
              <a:buNone/>
              <a:defRPr sz="2800" b="1" baseline="0">
                <a:solidFill>
                  <a:srgbClr val="1F4E79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Google Shape;28;p37">
            <a:extLst>
              <a:ext uri="{FF2B5EF4-FFF2-40B4-BE49-F238E27FC236}">
                <a16:creationId xmlns:a16="http://schemas.microsoft.com/office/drawing/2014/main" id="{9685C78B-8D92-4833-BAD2-2A2FCFCD4E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51542" y="6486593"/>
            <a:ext cx="773429" cy="16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7FB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382237-D4CC-4559-9287-67683123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852" y="6471167"/>
            <a:ext cx="1280174" cy="32383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E6987-0F15-B2CF-F4C6-EA653EE699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331524"/>
            <a:ext cx="11214770" cy="4995133"/>
          </a:xfrm>
        </p:spPr>
        <p:txBody>
          <a:bodyPr/>
          <a:lstStyle>
            <a:lvl1pPr>
              <a:lnSpc>
                <a:spcPct val="100000"/>
              </a:lnSpc>
              <a:buClr>
                <a:srgbClr val="347FB8"/>
              </a:buClr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marL="914400" indent="-381000">
              <a:lnSpc>
                <a:spcPct val="100000"/>
              </a:lnSpc>
              <a:buClr>
                <a:srgbClr val="347FB8"/>
              </a:buClr>
              <a:buFont typeface="넥슨Lv2고딕" panose="00000500000000000000" pitchFamily="2" charset="-127"/>
              <a:buChar char="-"/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2pPr>
            <a:lvl3pPr>
              <a:lnSpc>
                <a:spcPct val="100000"/>
              </a:lnSpc>
              <a:buClr>
                <a:srgbClr val="347FB8"/>
              </a:buClr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3pPr>
            <a:lvl4pPr marL="1828800" indent="-342900">
              <a:lnSpc>
                <a:spcPct val="100000"/>
              </a:lnSpc>
              <a:buClr>
                <a:srgbClr val="1F4E79"/>
              </a:buClr>
              <a:buFont typeface="Wingdings" panose="05000000000000000000" pitchFamily="2" charset="2"/>
              <a:buChar char="ü"/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4pPr>
            <a:lvl5pPr>
              <a:lnSpc>
                <a:spcPct val="100000"/>
              </a:lnSpc>
              <a:buClr>
                <a:srgbClr val="1F4E79"/>
              </a:buClr>
              <a:defRPr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628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C31DA45-539E-24DA-B3A3-F19A0ECE1D8A}"/>
              </a:ext>
            </a:extLst>
          </p:cNvPr>
          <p:cNvSpPr>
            <a:spLocks noGrp="1"/>
          </p:cNvSpPr>
          <p:nvPr/>
        </p:nvSpPr>
        <p:spPr>
          <a:xfrm>
            <a:off x="10905412" y="6582078"/>
            <a:ext cx="7747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z="900" spc="-4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/>
              <a:t>‹#›</a:t>
            </a:fld>
            <a:endParaRPr lang="en-US" sz="900" spc="-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8C6368CD-E337-D27D-888B-35A2D0C1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043" y="433398"/>
            <a:ext cx="1498745" cy="334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130161-349A-97F9-202C-C54343E8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55" y="530490"/>
            <a:ext cx="10515600" cy="523219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206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855247F-944E-38D0-BAA8-B78C8B3199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3106" y="293678"/>
            <a:ext cx="5224174" cy="307777"/>
          </a:xfrm>
        </p:spPr>
        <p:txBody>
          <a:bodyPr>
            <a:noAutofit/>
          </a:bodyPr>
          <a:lstStyle>
            <a:lvl1pPr marL="50800" indent="0">
              <a:buNone/>
              <a:defRPr sz="1400" b="1">
                <a:solidFill>
                  <a:srgbClr val="337EB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39BDD35A-162D-AD5D-389E-3D3696E0E1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542" y="1290521"/>
            <a:ext cx="11214770" cy="4783648"/>
          </a:xfrm>
        </p:spPr>
        <p:txBody>
          <a:bodyPr/>
          <a:lstStyle>
            <a:lvl1pPr>
              <a:lnSpc>
                <a:spcPct val="100000"/>
              </a:lnSpc>
              <a:buClr>
                <a:srgbClr val="347FB8"/>
              </a:buClr>
              <a:buSzPct val="100000"/>
              <a:defRPr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914400" indent="-381000">
              <a:lnSpc>
                <a:spcPct val="100000"/>
              </a:lnSpc>
              <a:buClr>
                <a:srgbClr val="347FB8"/>
              </a:buClr>
              <a:buSzPct val="100000"/>
              <a:buFont typeface="넥슨Lv2고딕" panose="00000500000000000000" pitchFamily="2" charset="-127"/>
              <a:buChar char="-"/>
              <a:defRPr sz="1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2pPr>
            <a:lvl3pPr>
              <a:lnSpc>
                <a:spcPct val="100000"/>
              </a:lnSpc>
              <a:buClr>
                <a:srgbClr val="347FB8"/>
              </a:buClr>
              <a:buSzPct val="100000"/>
              <a:defRPr sz="16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3pPr>
            <a:lvl4pPr marL="1828800" indent="-342900">
              <a:lnSpc>
                <a:spcPct val="100000"/>
              </a:lnSpc>
              <a:buClr>
                <a:srgbClr val="1F4E79"/>
              </a:buClr>
              <a:buSzPct val="100000"/>
              <a:buFont typeface="Wingdings" panose="05000000000000000000" pitchFamily="2" charset="2"/>
              <a:buChar char="ü"/>
              <a:defRPr sz="14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4pPr>
            <a:lvl5pPr>
              <a:lnSpc>
                <a:spcPct val="100000"/>
              </a:lnSpc>
              <a:buClr>
                <a:srgbClr val="1F4E79"/>
              </a:buClr>
              <a:buSzPct val="100000"/>
              <a:defRPr sz="14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04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4D3B-0ED2-6A48-E285-D946968B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105A8-3F8F-4072-FAA7-7236CBC8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6094C5-3CBA-D0A5-881B-DFC8AAD5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82F78-8BBB-0C68-80C3-F7931D62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CAFD0-6877-E1AC-0466-77118AB0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57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FDEE6-2DCA-FD60-3CA1-432D6D65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1F2A7-C47D-AF15-454C-C5E6B540C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836F1-F0EE-E7BA-9A53-18230049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97B5C7-9AB7-3CA9-5C2C-1B50E4AE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7A145-CF8B-CE7E-84DF-87C5C457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1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CC4D0-76F4-532F-C81D-C5383A2C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AB3EB-1C12-F681-0AB8-162D6C949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DE65F1-8A9C-B78B-AC3B-B44DFE9C7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D8573-C4D1-B310-AE04-7ABC1D9B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A6A8D4-01D6-9238-C9A1-F328306A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ED8D5-16FE-229B-E9B0-4021EE65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85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D27F3-E829-8C99-5711-B0D759F7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609381-11BD-FF8B-0DEF-C635A3DF7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B42EA-3272-F0C3-FA99-ADFF1B2FC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776DB5-A457-A714-7F66-6297B531D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0B4829-33BC-D2D8-8054-AE43646FE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5817E8-356B-5E96-41C9-CEF2E156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1BBCA3-4C70-652C-E481-568200DC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3BDAE3-CE65-185B-9782-48489582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EE4FF-F0FB-399F-EC88-AEC97548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1657C7-EA39-F59D-34AE-1C4CC324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C3C33-C4FE-CF33-3DDE-D6F2D81F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F0F065-58D2-9B53-3639-2B2D78C1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2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78D519-32E4-76A3-B2C6-20693DDD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7569A7-9C2C-1605-7E55-1E7E7BD3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E59976-F90D-D8D1-E493-D460F848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2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60301-D5C3-04F5-AADD-A25EB626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A11D3-3494-9E12-58D2-88F8A866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3A052-2CB6-5485-A9AE-FB94217D9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2A6CB1-2C77-3379-2567-60469287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21F6C1-95A6-BEE0-4A62-1E9DEE62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8CBBCC-2F92-6749-807D-AC97809D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1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F7858-D344-C483-9879-53AD750E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17FCB6-2EF7-7E82-34CA-E024582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44D0A1-79EB-EA5F-183D-AC227D05C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1D22BF-AFE7-9C4F-62A3-96DFCEC81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34F1F5-CF22-5006-5835-4590A8C5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C553F7-2EAD-8776-349A-79E4CB5B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77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2BBB50-2279-468B-24F9-1FF922CE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4FBB0-4362-B018-4C80-F90C8099C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9BDEB-C508-9548-A67C-E71BD5A2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5C4512-26A7-4DA1-86E3-15ABEC7BE01B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FB822-DA08-0560-D427-E4AACC9E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7BA5E-0727-C8D5-8201-D0C83FFD7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177C7-6949-414B-A406-E71A584B3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8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l/dpo_trainer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F2A37-60CE-6A01-9F10-432932EC4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인공지능 단기강좌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6EDF32-8E1E-D280-C611-1D8010B60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Teddysum</a:t>
            </a:r>
            <a:endParaRPr lang="en-US" altLang="ko-KR" dirty="0"/>
          </a:p>
          <a:p>
            <a:r>
              <a:rPr lang="ko-KR" altLang="en-US" dirty="0"/>
              <a:t>정용빈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77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0514A-6EAB-19FA-0038-DC7E69D7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335B2-5D26-9A40-6EC7-BAE28CD6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Neural Language Models (e.g., BERT)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876260-D270-9840-C1E2-EF340ADC16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Neural Language Models work as </a:t>
            </a:r>
            <a:r>
              <a:rPr lang="en-US" altLang="ko-KR">
                <a:solidFill>
                  <a:srgbClr val="FF0000"/>
                </a:solidFill>
              </a:rPr>
              <a:t>Foundation Models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C9447E-FF03-F179-542A-6E7CB970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10" y="1887299"/>
            <a:ext cx="8331580" cy="46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2F37C-6E00-F388-0841-3047B0B7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The Evolution of </a:t>
            </a:r>
            <a:br>
              <a:rPr lang="en-US" altLang="ko-KR"/>
            </a:br>
            <a:r>
              <a:rPr lang="en-US" altLang="ko-KR"/>
              <a:t>Language Models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A5B6C3-EB7B-354B-F62E-66E4FD7C81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Encoder only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이해에 특화</a:t>
            </a:r>
            <a:r>
              <a:rPr lang="en-US" altLang="ko-KR"/>
              <a:t>)</a:t>
            </a:r>
          </a:p>
          <a:p>
            <a:r>
              <a:rPr lang="en-US" altLang="ko-KR"/>
              <a:t>Encoder-Decoder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이해 및 생성</a:t>
            </a:r>
            <a:r>
              <a:rPr lang="en-US" altLang="ko-KR"/>
              <a:t>)</a:t>
            </a:r>
          </a:p>
          <a:p>
            <a:r>
              <a:rPr lang="en-US" altLang="ko-KR"/>
              <a:t>Decoder only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생성에 특화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E4C561-49D7-B2C7-4A59-7FAED9D1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91" y="0"/>
            <a:ext cx="8276637" cy="63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8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EF2B-4356-E8FA-DDF2-51EA623A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F6BDF-0B63-CAE4-BB68-EBDA4893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LLM</a:t>
            </a:r>
            <a:endParaRPr lang="ko-KR" altLang="en-US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3267F24D-967C-6398-0F4B-B219B42E383E}"/>
              </a:ext>
            </a:extLst>
          </p:cNvPr>
          <p:cNvSpPr txBox="1">
            <a:spLocks/>
          </p:cNvSpPr>
          <p:nvPr/>
        </p:nvSpPr>
        <p:spPr>
          <a:xfrm>
            <a:off x="551542" y="1079036"/>
            <a:ext cx="11214770" cy="4995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080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rgbClr val="337EB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LLM</a:t>
            </a: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대규모의 텍스트 데이터를 기반으로 다음 단어를 예측함으로써 언어 정보와 지식을 이해함</a:t>
            </a:r>
          </a:p>
          <a:p>
            <a:pPr lvl="1">
              <a:buClrTx/>
            </a:pP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강력한 일반화 능력</a:t>
            </a:r>
            <a:r>
              <a:rPr lang="en-US" altLang="ko-KR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(ChatGPT, Gemini)</a:t>
            </a:r>
          </a:p>
          <a:p>
            <a:pPr lvl="1">
              <a:buClrTx/>
            </a:pP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일반적인 </a:t>
            </a:r>
            <a:r>
              <a:rPr lang="en-US" altLang="ko-KR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plain text</a:t>
            </a: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이용해 학습 데이터 구성 후 </a:t>
            </a:r>
            <a:r>
              <a:rPr lang="en-US" altLang="ko-KR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Unsupervised Pretraining</a:t>
            </a: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학습</a:t>
            </a:r>
          </a:p>
          <a:p>
            <a:pPr>
              <a:buClrTx/>
            </a:pPr>
            <a:endParaRPr lang="ko-KR" altLang="en-US" sz="200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buClrTx/>
            </a:pPr>
            <a:endParaRPr lang="ko-KR" altLang="en-US" sz="200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121BDE-E882-2152-C1AE-EBC6D9FB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6" y="2740130"/>
            <a:ext cx="6103098" cy="303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85D677-705C-662C-31AE-3BA97CEF3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66" y="3036216"/>
            <a:ext cx="4881277" cy="2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7C404-B3AD-E1D9-F57C-B70E0D0A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Evolution of </a:t>
            </a:r>
            <a:r>
              <a:rPr lang="en-US" altLang="ko-KR">
                <a:solidFill>
                  <a:srgbClr val="FF0000"/>
                </a:solidFill>
              </a:rPr>
              <a:t>Large</a:t>
            </a:r>
            <a:r>
              <a:rPr lang="en-US" altLang="ko-KR"/>
              <a:t> Language Models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1BFC19-9D8A-8369-8A99-621E46498C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5AE06F-CE74-2FAA-98E6-E62C84B6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76" y="1290521"/>
            <a:ext cx="9614701" cy="54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2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250E-3753-6B86-C3FD-D82E79DC0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0A863-2C71-B096-EDFE-7EDF583A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AI Market </a:t>
            </a:r>
            <a:endParaRPr lang="ko-KR" altLang="en-US"/>
          </a:p>
        </p:txBody>
      </p:sp>
      <p:grpSp>
        <p:nvGrpSpPr>
          <p:cNvPr id="5" name="Group 66">
            <a:extLst>
              <a:ext uri="{FF2B5EF4-FFF2-40B4-BE49-F238E27FC236}">
                <a16:creationId xmlns:a16="http://schemas.microsoft.com/office/drawing/2014/main" id="{7CB25A04-1A5D-C7DA-9DA2-7F6E5F0B1DF8}"/>
              </a:ext>
            </a:extLst>
          </p:cNvPr>
          <p:cNvGrpSpPr/>
          <p:nvPr/>
        </p:nvGrpSpPr>
        <p:grpSpPr>
          <a:xfrm>
            <a:off x="580019" y="1613458"/>
            <a:ext cx="11157816" cy="4723827"/>
            <a:chOff x="385366" y="1452208"/>
            <a:chExt cx="11157816" cy="4723827"/>
          </a:xfrm>
        </p:grpSpPr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322D5CA0-8474-ED76-E2D0-A0291D9F00CB}"/>
                </a:ext>
              </a:extLst>
            </p:cNvPr>
            <p:cNvGrpSpPr/>
            <p:nvPr/>
          </p:nvGrpSpPr>
          <p:grpSpPr>
            <a:xfrm>
              <a:off x="9887196" y="1495082"/>
              <a:ext cx="1655986" cy="4680953"/>
              <a:chOff x="9887196" y="1498921"/>
              <a:chExt cx="1655986" cy="4680953"/>
            </a:xfrm>
          </p:grpSpPr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57E9066C-E066-CC86-E12F-1195FFBE1AD8}"/>
                  </a:ext>
                </a:extLst>
              </p:cNvPr>
              <p:cNvSpPr/>
              <p:nvPr/>
            </p:nvSpPr>
            <p:spPr>
              <a:xfrm>
                <a:off x="9887196" y="1498921"/>
                <a:ext cx="1655986" cy="4680953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864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62" name="Group 58">
                <a:extLst>
                  <a:ext uri="{FF2B5EF4-FFF2-40B4-BE49-F238E27FC236}">
                    <a16:creationId xmlns:a16="http://schemas.microsoft.com/office/drawing/2014/main" id="{01A49C13-1D0C-C54E-7D23-108602825952}"/>
                  </a:ext>
                </a:extLst>
              </p:cNvPr>
              <p:cNvGrpSpPr/>
              <p:nvPr/>
            </p:nvGrpSpPr>
            <p:grpSpPr>
              <a:xfrm>
                <a:off x="9902985" y="1599129"/>
                <a:ext cx="1544388" cy="4530783"/>
                <a:chOff x="9902985" y="1599129"/>
                <a:chExt cx="1544388" cy="4530783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2BA0767-6526-2A7A-6EE4-FB3E077327F3}"/>
                    </a:ext>
                  </a:extLst>
                </p:cNvPr>
                <p:cNvSpPr txBox="1"/>
                <p:nvPr/>
              </p:nvSpPr>
              <p:spPr>
                <a:xfrm>
                  <a:off x="10012112" y="1599129"/>
                  <a:ext cx="1314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Model size</a:t>
                  </a: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5" name="Freeform 3">
                  <a:extLst>
                    <a:ext uri="{FF2B5EF4-FFF2-40B4-BE49-F238E27FC236}">
                      <a16:creationId xmlns:a16="http://schemas.microsoft.com/office/drawing/2014/main" id="{B38D8C01-6B5C-FDB7-8561-EAEEFEEDC541}"/>
                    </a:ext>
                  </a:extLst>
                </p:cNvPr>
                <p:cNvSpPr/>
                <p:nvPr/>
              </p:nvSpPr>
              <p:spPr>
                <a:xfrm flipV="1">
                  <a:off x="10888114" y="2077283"/>
                  <a:ext cx="559259" cy="3908548"/>
                </a:xfrm>
                <a:custGeom>
                  <a:avLst/>
                  <a:gdLst>
                    <a:gd name="connsiteX0" fmla="*/ 75238 w 1018531"/>
                    <a:gd name="connsiteY0" fmla="*/ 0 h 3996965"/>
                    <a:gd name="connsiteX1" fmla="*/ 1017919 w 1018531"/>
                    <a:gd name="connsiteY1" fmla="*/ 782425 h 3996965"/>
                    <a:gd name="connsiteX2" fmla="*/ 216640 w 1018531"/>
                    <a:gd name="connsiteY2" fmla="*/ 1517716 h 3996965"/>
                    <a:gd name="connsiteX3" fmla="*/ 46958 w 1018531"/>
                    <a:gd name="connsiteY3" fmla="*/ 3996965 h 3996965"/>
                    <a:gd name="connsiteX0" fmla="*/ 28544 w 971837"/>
                    <a:gd name="connsiteY0" fmla="*/ 0 h 3996965"/>
                    <a:gd name="connsiteX1" fmla="*/ 971225 w 971837"/>
                    <a:gd name="connsiteY1" fmla="*/ 782425 h 3996965"/>
                    <a:gd name="connsiteX2" fmla="*/ 169946 w 971837"/>
                    <a:gd name="connsiteY2" fmla="*/ 1517716 h 3996965"/>
                    <a:gd name="connsiteX3" fmla="*/ 264 w 971837"/>
                    <a:gd name="connsiteY3" fmla="*/ 3996965 h 3996965"/>
                    <a:gd name="connsiteX0" fmla="*/ 28280 w 971573"/>
                    <a:gd name="connsiteY0" fmla="*/ 0 h 3996965"/>
                    <a:gd name="connsiteX1" fmla="*/ 970961 w 971573"/>
                    <a:gd name="connsiteY1" fmla="*/ 782425 h 3996965"/>
                    <a:gd name="connsiteX2" fmla="*/ 169682 w 971573"/>
                    <a:gd name="connsiteY2" fmla="*/ 1517716 h 3996965"/>
                    <a:gd name="connsiteX3" fmla="*/ 0 w 971573"/>
                    <a:gd name="connsiteY3" fmla="*/ 3996965 h 3996965"/>
                    <a:gd name="connsiteX0" fmla="*/ 28280 w 972148"/>
                    <a:gd name="connsiteY0" fmla="*/ 0 h 3996965"/>
                    <a:gd name="connsiteX1" fmla="*/ 970961 w 972148"/>
                    <a:gd name="connsiteY1" fmla="*/ 782425 h 3996965"/>
                    <a:gd name="connsiteX2" fmla="*/ 219863 w 972148"/>
                    <a:gd name="connsiteY2" fmla="*/ 1495414 h 3996965"/>
                    <a:gd name="connsiteX3" fmla="*/ 0 w 972148"/>
                    <a:gd name="connsiteY3" fmla="*/ 3996965 h 3996965"/>
                    <a:gd name="connsiteX0" fmla="*/ 28280 w 972148"/>
                    <a:gd name="connsiteY0" fmla="*/ 0 h 3996965"/>
                    <a:gd name="connsiteX1" fmla="*/ 970961 w 972148"/>
                    <a:gd name="connsiteY1" fmla="*/ 782425 h 3996965"/>
                    <a:gd name="connsiteX2" fmla="*/ 219863 w 972148"/>
                    <a:gd name="connsiteY2" fmla="*/ 1495414 h 3996965"/>
                    <a:gd name="connsiteX3" fmla="*/ 0 w 972148"/>
                    <a:gd name="connsiteY3" fmla="*/ 3996965 h 3996965"/>
                    <a:gd name="connsiteX0" fmla="*/ 28280 w 972201"/>
                    <a:gd name="connsiteY0" fmla="*/ 0 h 3996965"/>
                    <a:gd name="connsiteX1" fmla="*/ 970961 w 972201"/>
                    <a:gd name="connsiteY1" fmla="*/ 782425 h 3996965"/>
                    <a:gd name="connsiteX2" fmla="*/ 219863 w 972201"/>
                    <a:gd name="connsiteY2" fmla="*/ 1495414 h 3996965"/>
                    <a:gd name="connsiteX3" fmla="*/ 0 w 972201"/>
                    <a:gd name="connsiteY3" fmla="*/ 3996965 h 3996965"/>
                    <a:gd name="connsiteX0" fmla="*/ 28280 w 988896"/>
                    <a:gd name="connsiteY0" fmla="*/ 0 h 3996965"/>
                    <a:gd name="connsiteX1" fmla="*/ 987688 w 988896"/>
                    <a:gd name="connsiteY1" fmla="*/ 520371 h 3996965"/>
                    <a:gd name="connsiteX2" fmla="*/ 219863 w 988896"/>
                    <a:gd name="connsiteY2" fmla="*/ 1495414 h 3996965"/>
                    <a:gd name="connsiteX3" fmla="*/ 0 w 988896"/>
                    <a:gd name="connsiteY3" fmla="*/ 3996965 h 3996965"/>
                    <a:gd name="connsiteX0" fmla="*/ 28280 w 987974"/>
                    <a:gd name="connsiteY0" fmla="*/ 0 h 3996965"/>
                    <a:gd name="connsiteX1" fmla="*/ 987688 w 987974"/>
                    <a:gd name="connsiteY1" fmla="*/ 520371 h 3996965"/>
                    <a:gd name="connsiteX2" fmla="*/ 219863 w 987974"/>
                    <a:gd name="connsiteY2" fmla="*/ 1495414 h 3996965"/>
                    <a:gd name="connsiteX3" fmla="*/ 0 w 987974"/>
                    <a:gd name="connsiteY3" fmla="*/ 3996965 h 3996965"/>
                    <a:gd name="connsiteX0" fmla="*/ 28280 w 960110"/>
                    <a:gd name="connsiteY0" fmla="*/ 0 h 3996965"/>
                    <a:gd name="connsiteX1" fmla="*/ 959810 w 960110"/>
                    <a:gd name="connsiteY1" fmla="*/ 609581 h 3996965"/>
                    <a:gd name="connsiteX2" fmla="*/ 219863 w 960110"/>
                    <a:gd name="connsiteY2" fmla="*/ 1495414 h 3996965"/>
                    <a:gd name="connsiteX3" fmla="*/ 0 w 960110"/>
                    <a:gd name="connsiteY3" fmla="*/ 3996965 h 3996965"/>
                    <a:gd name="connsiteX0" fmla="*/ 28280 w 959832"/>
                    <a:gd name="connsiteY0" fmla="*/ 0 h 3996965"/>
                    <a:gd name="connsiteX1" fmla="*/ 959810 w 959832"/>
                    <a:gd name="connsiteY1" fmla="*/ 609581 h 3996965"/>
                    <a:gd name="connsiteX2" fmla="*/ 219863 w 959832"/>
                    <a:gd name="connsiteY2" fmla="*/ 1495414 h 3996965"/>
                    <a:gd name="connsiteX3" fmla="*/ 0 w 959832"/>
                    <a:gd name="connsiteY3" fmla="*/ 3996965 h 3996965"/>
                    <a:gd name="connsiteX0" fmla="*/ 0 w 961565"/>
                    <a:gd name="connsiteY0" fmla="*/ 0 h 3993651"/>
                    <a:gd name="connsiteX1" fmla="*/ 959922 w 961565"/>
                    <a:gd name="connsiteY1" fmla="*/ 606267 h 3993651"/>
                    <a:gd name="connsiteX2" fmla="*/ 219975 w 961565"/>
                    <a:gd name="connsiteY2" fmla="*/ 1492100 h 3993651"/>
                    <a:gd name="connsiteX3" fmla="*/ 112 w 961565"/>
                    <a:gd name="connsiteY3" fmla="*/ 3993651 h 3993651"/>
                    <a:gd name="connsiteX0" fmla="*/ 0 w 826306"/>
                    <a:gd name="connsiteY0" fmla="*/ 0 h 3993651"/>
                    <a:gd name="connsiteX1" fmla="*/ 824199 w 826306"/>
                    <a:gd name="connsiteY1" fmla="*/ 606267 h 3993651"/>
                    <a:gd name="connsiteX2" fmla="*/ 219975 w 826306"/>
                    <a:gd name="connsiteY2" fmla="*/ 1492100 h 3993651"/>
                    <a:gd name="connsiteX3" fmla="*/ 112 w 826306"/>
                    <a:gd name="connsiteY3" fmla="*/ 3993651 h 3993651"/>
                    <a:gd name="connsiteX0" fmla="*/ 0 w 824273"/>
                    <a:gd name="connsiteY0" fmla="*/ 0 h 3993651"/>
                    <a:gd name="connsiteX1" fmla="*/ 824199 w 824273"/>
                    <a:gd name="connsiteY1" fmla="*/ 606267 h 3993651"/>
                    <a:gd name="connsiteX2" fmla="*/ 219975 w 824273"/>
                    <a:gd name="connsiteY2" fmla="*/ 1492100 h 3993651"/>
                    <a:gd name="connsiteX3" fmla="*/ 112 w 824273"/>
                    <a:gd name="connsiteY3" fmla="*/ 3993651 h 3993651"/>
                    <a:gd name="connsiteX0" fmla="*/ 0 w 1083960"/>
                    <a:gd name="connsiteY0" fmla="*/ 0 h 3993651"/>
                    <a:gd name="connsiteX1" fmla="*/ 1083914 w 1083960"/>
                    <a:gd name="connsiteY1" fmla="*/ 606267 h 3993651"/>
                    <a:gd name="connsiteX2" fmla="*/ 219975 w 1083960"/>
                    <a:gd name="connsiteY2" fmla="*/ 1492100 h 3993651"/>
                    <a:gd name="connsiteX3" fmla="*/ 112 w 1083960"/>
                    <a:gd name="connsiteY3" fmla="*/ 3993651 h 399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960" h="3993651">
                      <a:moveTo>
                        <a:pt x="0" y="0"/>
                      </a:moveTo>
                      <a:cubicBezTo>
                        <a:pt x="459557" y="264736"/>
                        <a:pt x="1077413" y="357584"/>
                        <a:pt x="1083914" y="606267"/>
                      </a:cubicBezTo>
                      <a:cubicBezTo>
                        <a:pt x="1090415" y="854950"/>
                        <a:pt x="409680" y="950767"/>
                        <a:pt x="219975" y="1492100"/>
                      </a:cubicBezTo>
                      <a:cubicBezTo>
                        <a:pt x="-14335" y="2167247"/>
                        <a:pt x="86958" y="2909569"/>
                        <a:pt x="112" y="3993651"/>
                      </a:cubicBezTo>
                    </a:path>
                  </a:pathLst>
                </a:custGeom>
                <a:gradFill>
                  <a:gsLst>
                    <a:gs pos="58000">
                      <a:srgbClr val="00C7FD">
                        <a:alpha val="21000"/>
                      </a:srgbClr>
                    </a:gs>
                    <a:gs pos="4000">
                      <a:srgbClr val="00C7FD">
                        <a:alpha val="17000"/>
                      </a:srgb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BEA4790-025E-E36F-1479-9D1FD4426544}"/>
                    </a:ext>
                  </a:extLst>
                </p:cNvPr>
                <p:cNvSpPr txBox="1"/>
                <p:nvPr/>
              </p:nvSpPr>
              <p:spPr>
                <a:xfrm>
                  <a:off x="9902985" y="2720216"/>
                  <a:ext cx="1041364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&gt; </a:t>
                  </a:r>
                  <a:r>
                    <a:rPr kumimoji="0" lang="en-NL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T</a:t>
                  </a:r>
                  <a:r>
                    <a:rPr kumimoji="0" lang="en-NL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rillion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L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parameters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6EAD3FA-1B6C-2A9D-3590-E6576813992F}"/>
                    </a:ext>
                  </a:extLst>
                </p:cNvPr>
                <p:cNvSpPr txBox="1"/>
                <p:nvPr/>
              </p:nvSpPr>
              <p:spPr>
                <a:xfrm>
                  <a:off x="9902985" y="5668247"/>
                  <a:ext cx="10413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~</a:t>
                  </a:r>
                  <a:r>
                    <a:rPr kumimoji="0" lang="en-NL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 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</a:t>
                  </a:r>
                  <a:r>
                    <a:rPr kumimoji="0" lang="en-NL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illion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L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parameters</a:t>
                  </a:r>
                </a:p>
              </p:txBody>
            </p:sp>
            <p:sp>
              <p:nvSpPr>
                <p:cNvPr id="68" name="Oval 69">
                  <a:extLst>
                    <a:ext uri="{FF2B5EF4-FFF2-40B4-BE49-F238E27FC236}">
                      <a16:creationId xmlns:a16="http://schemas.microsoft.com/office/drawing/2014/main" id="{E159F63F-7BE6-0D4D-9F2C-DAEC942BB14C}"/>
                    </a:ext>
                  </a:extLst>
                </p:cNvPr>
                <p:cNvSpPr/>
                <p:nvPr/>
              </p:nvSpPr>
              <p:spPr>
                <a:xfrm>
                  <a:off x="10123180" y="5023112"/>
                  <a:ext cx="600975" cy="600975"/>
                </a:xfrm>
                <a:prstGeom prst="ellipse">
                  <a:avLst/>
                </a:prstGeom>
                <a:solidFill>
                  <a:srgbClr val="7BD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864"/>
                      </a:solidFill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Nimble models</a:t>
                  </a:r>
                </a:p>
              </p:txBody>
            </p:sp>
            <p:sp>
              <p:nvSpPr>
                <p:cNvPr id="69" name="Oval 70">
                  <a:extLst>
                    <a:ext uri="{FF2B5EF4-FFF2-40B4-BE49-F238E27FC236}">
                      <a16:creationId xmlns:a16="http://schemas.microsoft.com/office/drawing/2014/main" id="{677A4BA0-75EB-6206-07AF-D6A15CC7E98D}"/>
                    </a:ext>
                  </a:extLst>
                </p:cNvPr>
                <p:cNvSpPr/>
                <p:nvPr/>
              </p:nvSpPr>
              <p:spPr>
                <a:xfrm>
                  <a:off x="10123180" y="2075080"/>
                  <a:ext cx="600975" cy="600975"/>
                </a:xfrm>
                <a:prstGeom prst="ellipse">
                  <a:avLst/>
                </a:prstGeom>
                <a:solidFill>
                  <a:srgbClr val="0095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Giant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models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E8CCA61-DE94-8E56-0705-9C7CA5686A4D}"/>
                    </a:ext>
                  </a:extLst>
                </p:cNvPr>
                <p:cNvSpPr txBox="1"/>
                <p:nvPr/>
              </p:nvSpPr>
              <p:spPr>
                <a:xfrm rot="5400000">
                  <a:off x="10667775" y="3744438"/>
                  <a:ext cx="98456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288"/>
                      </a:solidFill>
                      <a:effectLst/>
                      <a:uLnTx/>
                      <a:uFillTx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Co-exist</a:t>
                  </a:r>
                </a:p>
              </p:txBody>
            </p:sp>
            <p:cxnSp>
              <p:nvCxnSpPr>
                <p:cNvPr id="71" name="Straight Arrow Connector 74">
                  <a:extLst>
                    <a:ext uri="{FF2B5EF4-FFF2-40B4-BE49-F238E27FC236}">
                      <a16:creationId xmlns:a16="http://schemas.microsoft.com/office/drawing/2014/main" id="{B5AD7DCA-059B-7C1C-902C-42E8D2844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3667" y="3189111"/>
                  <a:ext cx="0" cy="1663443"/>
                </a:xfrm>
                <a:prstGeom prst="straightConnector1">
                  <a:avLst/>
                </a:prstGeom>
                <a:ln>
                  <a:solidFill>
                    <a:srgbClr val="00086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Freeform 3">
                <a:extLst>
                  <a:ext uri="{FF2B5EF4-FFF2-40B4-BE49-F238E27FC236}">
                    <a16:creationId xmlns:a16="http://schemas.microsoft.com/office/drawing/2014/main" id="{54E4BEE3-3AB6-C519-0B6D-4D11E6D44659}"/>
                  </a:ext>
                </a:extLst>
              </p:cNvPr>
              <p:cNvSpPr/>
              <p:nvPr/>
            </p:nvSpPr>
            <p:spPr>
              <a:xfrm>
                <a:off x="10896414" y="2077283"/>
                <a:ext cx="176658" cy="3908548"/>
              </a:xfrm>
              <a:custGeom>
                <a:avLst/>
                <a:gdLst>
                  <a:gd name="connsiteX0" fmla="*/ 75238 w 1018531"/>
                  <a:gd name="connsiteY0" fmla="*/ 0 h 3996965"/>
                  <a:gd name="connsiteX1" fmla="*/ 1017919 w 1018531"/>
                  <a:gd name="connsiteY1" fmla="*/ 782425 h 3996965"/>
                  <a:gd name="connsiteX2" fmla="*/ 216640 w 1018531"/>
                  <a:gd name="connsiteY2" fmla="*/ 1517716 h 3996965"/>
                  <a:gd name="connsiteX3" fmla="*/ 46958 w 1018531"/>
                  <a:gd name="connsiteY3" fmla="*/ 3996965 h 3996965"/>
                  <a:gd name="connsiteX0" fmla="*/ 28544 w 971837"/>
                  <a:gd name="connsiteY0" fmla="*/ 0 h 3996965"/>
                  <a:gd name="connsiteX1" fmla="*/ 971225 w 971837"/>
                  <a:gd name="connsiteY1" fmla="*/ 782425 h 3996965"/>
                  <a:gd name="connsiteX2" fmla="*/ 169946 w 971837"/>
                  <a:gd name="connsiteY2" fmla="*/ 1517716 h 3996965"/>
                  <a:gd name="connsiteX3" fmla="*/ 264 w 971837"/>
                  <a:gd name="connsiteY3" fmla="*/ 3996965 h 3996965"/>
                  <a:gd name="connsiteX0" fmla="*/ 28280 w 971573"/>
                  <a:gd name="connsiteY0" fmla="*/ 0 h 3996965"/>
                  <a:gd name="connsiteX1" fmla="*/ 970961 w 971573"/>
                  <a:gd name="connsiteY1" fmla="*/ 782425 h 3996965"/>
                  <a:gd name="connsiteX2" fmla="*/ 169682 w 971573"/>
                  <a:gd name="connsiteY2" fmla="*/ 1517716 h 3996965"/>
                  <a:gd name="connsiteX3" fmla="*/ 0 w 971573"/>
                  <a:gd name="connsiteY3" fmla="*/ 3996965 h 3996965"/>
                  <a:gd name="connsiteX0" fmla="*/ 28280 w 972148"/>
                  <a:gd name="connsiteY0" fmla="*/ 0 h 3996965"/>
                  <a:gd name="connsiteX1" fmla="*/ 970961 w 972148"/>
                  <a:gd name="connsiteY1" fmla="*/ 782425 h 3996965"/>
                  <a:gd name="connsiteX2" fmla="*/ 219863 w 972148"/>
                  <a:gd name="connsiteY2" fmla="*/ 1495414 h 3996965"/>
                  <a:gd name="connsiteX3" fmla="*/ 0 w 972148"/>
                  <a:gd name="connsiteY3" fmla="*/ 3996965 h 3996965"/>
                  <a:gd name="connsiteX0" fmla="*/ 28280 w 972148"/>
                  <a:gd name="connsiteY0" fmla="*/ 0 h 3996965"/>
                  <a:gd name="connsiteX1" fmla="*/ 970961 w 972148"/>
                  <a:gd name="connsiteY1" fmla="*/ 782425 h 3996965"/>
                  <a:gd name="connsiteX2" fmla="*/ 219863 w 972148"/>
                  <a:gd name="connsiteY2" fmla="*/ 1495414 h 3996965"/>
                  <a:gd name="connsiteX3" fmla="*/ 0 w 972148"/>
                  <a:gd name="connsiteY3" fmla="*/ 3996965 h 3996965"/>
                  <a:gd name="connsiteX0" fmla="*/ 28280 w 972201"/>
                  <a:gd name="connsiteY0" fmla="*/ 0 h 3996965"/>
                  <a:gd name="connsiteX1" fmla="*/ 970961 w 972201"/>
                  <a:gd name="connsiteY1" fmla="*/ 782425 h 3996965"/>
                  <a:gd name="connsiteX2" fmla="*/ 219863 w 972201"/>
                  <a:gd name="connsiteY2" fmla="*/ 1495414 h 3996965"/>
                  <a:gd name="connsiteX3" fmla="*/ 0 w 972201"/>
                  <a:gd name="connsiteY3" fmla="*/ 3996965 h 3996965"/>
                  <a:gd name="connsiteX0" fmla="*/ 28280 w 988896"/>
                  <a:gd name="connsiteY0" fmla="*/ 0 h 3996965"/>
                  <a:gd name="connsiteX1" fmla="*/ 987688 w 988896"/>
                  <a:gd name="connsiteY1" fmla="*/ 520371 h 3996965"/>
                  <a:gd name="connsiteX2" fmla="*/ 219863 w 988896"/>
                  <a:gd name="connsiteY2" fmla="*/ 1495414 h 3996965"/>
                  <a:gd name="connsiteX3" fmla="*/ 0 w 988896"/>
                  <a:gd name="connsiteY3" fmla="*/ 3996965 h 3996965"/>
                  <a:gd name="connsiteX0" fmla="*/ 28280 w 987974"/>
                  <a:gd name="connsiteY0" fmla="*/ 0 h 3996965"/>
                  <a:gd name="connsiteX1" fmla="*/ 987688 w 987974"/>
                  <a:gd name="connsiteY1" fmla="*/ 520371 h 3996965"/>
                  <a:gd name="connsiteX2" fmla="*/ 219863 w 987974"/>
                  <a:gd name="connsiteY2" fmla="*/ 1495414 h 3996965"/>
                  <a:gd name="connsiteX3" fmla="*/ 0 w 987974"/>
                  <a:gd name="connsiteY3" fmla="*/ 3996965 h 3996965"/>
                  <a:gd name="connsiteX0" fmla="*/ 28280 w 960110"/>
                  <a:gd name="connsiteY0" fmla="*/ 0 h 3996965"/>
                  <a:gd name="connsiteX1" fmla="*/ 959810 w 960110"/>
                  <a:gd name="connsiteY1" fmla="*/ 609581 h 3996965"/>
                  <a:gd name="connsiteX2" fmla="*/ 219863 w 960110"/>
                  <a:gd name="connsiteY2" fmla="*/ 1495414 h 3996965"/>
                  <a:gd name="connsiteX3" fmla="*/ 0 w 960110"/>
                  <a:gd name="connsiteY3" fmla="*/ 3996965 h 3996965"/>
                  <a:gd name="connsiteX0" fmla="*/ 28280 w 959832"/>
                  <a:gd name="connsiteY0" fmla="*/ 0 h 3996965"/>
                  <a:gd name="connsiteX1" fmla="*/ 959810 w 959832"/>
                  <a:gd name="connsiteY1" fmla="*/ 609581 h 3996965"/>
                  <a:gd name="connsiteX2" fmla="*/ 219863 w 959832"/>
                  <a:gd name="connsiteY2" fmla="*/ 1495414 h 3996965"/>
                  <a:gd name="connsiteX3" fmla="*/ 0 w 959832"/>
                  <a:gd name="connsiteY3" fmla="*/ 3996965 h 3996965"/>
                  <a:gd name="connsiteX0" fmla="*/ 0 w 961565"/>
                  <a:gd name="connsiteY0" fmla="*/ 0 h 3993651"/>
                  <a:gd name="connsiteX1" fmla="*/ 959922 w 961565"/>
                  <a:gd name="connsiteY1" fmla="*/ 606267 h 3993651"/>
                  <a:gd name="connsiteX2" fmla="*/ 219975 w 961565"/>
                  <a:gd name="connsiteY2" fmla="*/ 1492100 h 3993651"/>
                  <a:gd name="connsiteX3" fmla="*/ 112 w 961565"/>
                  <a:gd name="connsiteY3" fmla="*/ 3993651 h 3993651"/>
                  <a:gd name="connsiteX0" fmla="*/ 0 w 826306"/>
                  <a:gd name="connsiteY0" fmla="*/ 0 h 3993651"/>
                  <a:gd name="connsiteX1" fmla="*/ 824199 w 826306"/>
                  <a:gd name="connsiteY1" fmla="*/ 606267 h 3993651"/>
                  <a:gd name="connsiteX2" fmla="*/ 219975 w 826306"/>
                  <a:gd name="connsiteY2" fmla="*/ 1492100 h 3993651"/>
                  <a:gd name="connsiteX3" fmla="*/ 112 w 826306"/>
                  <a:gd name="connsiteY3" fmla="*/ 3993651 h 3993651"/>
                  <a:gd name="connsiteX0" fmla="*/ 0 w 824273"/>
                  <a:gd name="connsiteY0" fmla="*/ 0 h 3993651"/>
                  <a:gd name="connsiteX1" fmla="*/ 824199 w 824273"/>
                  <a:gd name="connsiteY1" fmla="*/ 606267 h 3993651"/>
                  <a:gd name="connsiteX2" fmla="*/ 219975 w 824273"/>
                  <a:gd name="connsiteY2" fmla="*/ 1492100 h 3993651"/>
                  <a:gd name="connsiteX3" fmla="*/ 112 w 824273"/>
                  <a:gd name="connsiteY3" fmla="*/ 3993651 h 3993651"/>
                  <a:gd name="connsiteX0" fmla="*/ 0 w 1083960"/>
                  <a:gd name="connsiteY0" fmla="*/ 0 h 3993651"/>
                  <a:gd name="connsiteX1" fmla="*/ 1083914 w 1083960"/>
                  <a:gd name="connsiteY1" fmla="*/ 606267 h 3993651"/>
                  <a:gd name="connsiteX2" fmla="*/ 219975 w 1083960"/>
                  <a:gd name="connsiteY2" fmla="*/ 1492100 h 3993651"/>
                  <a:gd name="connsiteX3" fmla="*/ 112 w 1083960"/>
                  <a:gd name="connsiteY3" fmla="*/ 3993651 h 399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960" h="3993651">
                    <a:moveTo>
                      <a:pt x="0" y="0"/>
                    </a:moveTo>
                    <a:cubicBezTo>
                      <a:pt x="459557" y="264736"/>
                      <a:pt x="1077413" y="357584"/>
                      <a:pt x="1083914" y="606267"/>
                    </a:cubicBezTo>
                    <a:cubicBezTo>
                      <a:pt x="1090415" y="854950"/>
                      <a:pt x="409680" y="950767"/>
                      <a:pt x="219975" y="1492100"/>
                    </a:cubicBezTo>
                    <a:cubicBezTo>
                      <a:pt x="-14335" y="2167247"/>
                      <a:pt x="86958" y="2909569"/>
                      <a:pt x="112" y="3993651"/>
                    </a:cubicBezTo>
                  </a:path>
                </a:pathLst>
              </a:custGeom>
              <a:gradFill>
                <a:gsLst>
                  <a:gs pos="58000">
                    <a:srgbClr val="00C7FD"/>
                  </a:gs>
                  <a:gs pos="4000">
                    <a:srgbClr val="00C7FD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7" name="Group 63">
              <a:extLst>
                <a:ext uri="{FF2B5EF4-FFF2-40B4-BE49-F238E27FC236}">
                  <a16:creationId xmlns:a16="http://schemas.microsoft.com/office/drawing/2014/main" id="{6313BE44-B1D7-3EC0-05BB-47A0106C8FC0}"/>
                </a:ext>
              </a:extLst>
            </p:cNvPr>
            <p:cNvGrpSpPr/>
            <p:nvPr/>
          </p:nvGrpSpPr>
          <p:grpSpPr>
            <a:xfrm>
              <a:off x="4473026" y="1452208"/>
              <a:ext cx="5216790" cy="4676586"/>
              <a:chOff x="4468650" y="1450553"/>
              <a:chExt cx="5216790" cy="4676586"/>
            </a:xfrm>
          </p:grpSpPr>
          <p:sp>
            <p:nvSpPr>
              <p:cNvPr id="26" name="Rectangle 2">
                <a:extLst>
                  <a:ext uri="{FF2B5EF4-FFF2-40B4-BE49-F238E27FC236}">
                    <a16:creationId xmlns:a16="http://schemas.microsoft.com/office/drawing/2014/main" id="{8E059704-B0D1-5DDF-64FC-319AB3225E0C}"/>
                  </a:ext>
                </a:extLst>
              </p:cNvPr>
              <p:cNvSpPr/>
              <p:nvPr/>
            </p:nvSpPr>
            <p:spPr>
              <a:xfrm>
                <a:off x="4640715" y="1450553"/>
                <a:ext cx="5044725" cy="4676586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864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DFDFCA-43D0-F29B-DFA7-582D3DC9CCBB}"/>
                  </a:ext>
                </a:extLst>
              </p:cNvPr>
              <p:cNvSpPr txBox="1"/>
              <p:nvPr/>
            </p:nvSpPr>
            <p:spPr>
              <a:xfrm>
                <a:off x="4468650" y="5246683"/>
                <a:ext cx="11352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Transformers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65M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AC38E2-329F-494D-7F14-07CBFACF47A4}"/>
                  </a:ext>
                </a:extLst>
              </p:cNvPr>
              <p:cNvSpPr txBox="1"/>
              <p:nvPr/>
            </p:nvSpPr>
            <p:spPr>
              <a:xfrm>
                <a:off x="5426190" y="5221289"/>
                <a:ext cx="6062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BERT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340M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276A7B-AE61-277E-0F1A-B21D853FF588}"/>
                  </a:ext>
                </a:extLst>
              </p:cNvPr>
              <p:cNvSpPr txBox="1"/>
              <p:nvPr/>
            </p:nvSpPr>
            <p:spPr>
              <a:xfrm>
                <a:off x="5798400" y="5001584"/>
                <a:ext cx="6447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GPT-2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1.5B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236DFE-F193-F717-D09D-572572C222DF}"/>
                  </a:ext>
                </a:extLst>
              </p:cNvPr>
              <p:cNvSpPr txBox="1"/>
              <p:nvPr/>
            </p:nvSpPr>
            <p:spPr>
              <a:xfrm>
                <a:off x="6210072" y="5206215"/>
                <a:ext cx="8723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GPT-2 8B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8.3B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70BD12-ACDE-D148-401D-3365C444A625}"/>
                  </a:ext>
                </a:extLst>
              </p:cNvPr>
              <p:cNvSpPr txBox="1"/>
              <p:nvPr/>
            </p:nvSpPr>
            <p:spPr>
              <a:xfrm>
                <a:off x="6959914" y="5206214"/>
                <a:ext cx="431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11B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50D83C-6999-9650-B18E-15E7C728463B}"/>
                  </a:ext>
                </a:extLst>
              </p:cNvPr>
              <p:cNvSpPr txBox="1"/>
              <p:nvPr/>
            </p:nvSpPr>
            <p:spPr>
              <a:xfrm>
                <a:off x="7254435" y="5176065"/>
                <a:ext cx="10102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Turing-NLG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17B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659D9D-F000-6DD1-0635-9EB3B791E7F6}"/>
                  </a:ext>
                </a:extLst>
              </p:cNvPr>
              <p:cNvSpPr txBox="1"/>
              <p:nvPr/>
            </p:nvSpPr>
            <p:spPr>
              <a:xfrm>
                <a:off x="8229476" y="5247623"/>
                <a:ext cx="6495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GPT-3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175B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1A4524-0CF9-9E1D-4D8B-B1886935CE7A}"/>
                  </a:ext>
                </a:extLst>
              </p:cNvPr>
              <p:cNvSpPr txBox="1"/>
              <p:nvPr/>
            </p:nvSpPr>
            <p:spPr>
              <a:xfrm>
                <a:off x="7640803" y="3788846"/>
                <a:ext cx="13869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Megatron-Turing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530B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8F6C7C-5ACE-55E5-DB9D-739E14211A2A}"/>
                  </a:ext>
                </a:extLst>
              </p:cNvPr>
              <p:cNvSpPr txBox="1"/>
              <p:nvPr/>
            </p:nvSpPr>
            <p:spPr>
              <a:xfrm>
                <a:off x="8306655" y="1639949"/>
                <a:ext cx="8579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GPT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4+</a:t>
                </a:r>
                <a:endParaRPr kumimoji="0" lang="en-NL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&gt;</a:t>
                </a: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</a:t>
                </a:r>
                <a:r>
                  <a:rPr kumimoji="0" lang="en-NL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rillion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F6D0D9-5E2D-F667-A98D-19FB7559C8A1}"/>
                  </a:ext>
                </a:extLst>
              </p:cNvPr>
              <p:cNvSpPr txBox="1"/>
              <p:nvPr/>
            </p:nvSpPr>
            <p:spPr>
              <a:xfrm>
                <a:off x="4686791" y="1591451"/>
                <a:ext cx="222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AI workload growth</a:t>
                </a: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7" name="Straight Arrow Connector 26">
                <a:extLst>
                  <a:ext uri="{FF2B5EF4-FFF2-40B4-BE49-F238E27FC236}">
                    <a16:creationId xmlns:a16="http://schemas.microsoft.com/office/drawing/2014/main" id="{5425C916-6F60-1CD7-A1A8-2CA5B0E612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6962" y="2095746"/>
                <a:ext cx="3938811" cy="3140618"/>
              </a:xfrm>
              <a:prstGeom prst="straightConnector1">
                <a:avLst/>
              </a:prstGeom>
              <a:noFill/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84000">
                      <a:srgbClr val="00086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Rounded Rectangle 47">
                <a:extLst>
                  <a:ext uri="{FF2B5EF4-FFF2-40B4-BE49-F238E27FC236}">
                    <a16:creationId xmlns:a16="http://schemas.microsoft.com/office/drawing/2014/main" id="{6E55ECD6-B9C3-6AA2-0934-BD22B9C219CD}"/>
                  </a:ext>
                </a:extLst>
              </p:cNvPr>
              <p:cNvSpPr/>
              <p:nvPr/>
            </p:nvSpPr>
            <p:spPr>
              <a:xfrm>
                <a:off x="6638393" y="3322843"/>
                <a:ext cx="902354" cy="588270"/>
              </a:xfrm>
              <a:prstGeom prst="roundRect">
                <a:avLst/>
              </a:prstGeom>
              <a:solidFill>
                <a:srgbClr val="00C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15,000x increase in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5 years</a:t>
                </a:r>
              </a:p>
            </p:txBody>
          </p:sp>
          <p:sp>
            <p:nvSpPr>
              <p:cNvPr id="39" name="Freeform 29">
                <a:extLst>
                  <a:ext uri="{FF2B5EF4-FFF2-40B4-BE49-F238E27FC236}">
                    <a16:creationId xmlns:a16="http://schemas.microsoft.com/office/drawing/2014/main" id="{7A879D73-2A2F-2B78-A3E0-F09CC7C06465}"/>
                  </a:ext>
                </a:extLst>
              </p:cNvPr>
              <p:cNvSpPr/>
              <p:nvPr/>
            </p:nvSpPr>
            <p:spPr>
              <a:xfrm>
                <a:off x="4767997" y="5765582"/>
                <a:ext cx="4798850" cy="6378"/>
              </a:xfrm>
              <a:custGeom>
                <a:avLst/>
                <a:gdLst>
                  <a:gd name="connsiteX0" fmla="*/ 980 w 7392228"/>
                  <a:gd name="connsiteY0" fmla="*/ -248 h 8448"/>
                  <a:gd name="connsiteX1" fmla="*/ 7393209 w 7392228"/>
                  <a:gd name="connsiteY1" fmla="*/ -248 h 8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2228" h="8448">
                    <a:moveTo>
                      <a:pt x="980" y="-248"/>
                    </a:moveTo>
                    <a:lnTo>
                      <a:pt x="7393209" y="-248"/>
                    </a:lnTo>
                  </a:path>
                </a:pathLst>
              </a:custGeom>
              <a:noFill/>
              <a:ln w="19050" cap="flat">
                <a:solidFill>
                  <a:srgbClr val="00086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0" name="!!Freeform 110!!">
                <a:extLst>
                  <a:ext uri="{FF2B5EF4-FFF2-40B4-BE49-F238E27FC236}">
                    <a16:creationId xmlns:a16="http://schemas.microsoft.com/office/drawing/2014/main" id="{3E2E7EAC-AEDC-4004-8841-FC9202BC2230}"/>
                  </a:ext>
                </a:extLst>
              </p:cNvPr>
              <p:cNvSpPr/>
              <p:nvPr/>
            </p:nvSpPr>
            <p:spPr>
              <a:xfrm>
                <a:off x="5031884" y="1967133"/>
                <a:ext cx="4266863" cy="3731356"/>
              </a:xfrm>
              <a:custGeom>
                <a:avLst/>
                <a:gdLst>
                  <a:gd name="connsiteX0" fmla="*/ 980 w 6572746"/>
                  <a:gd name="connsiteY0" fmla="*/ 4941984 h 4942232"/>
                  <a:gd name="connsiteX1" fmla="*/ 828910 w 6572746"/>
                  <a:gd name="connsiteY1" fmla="*/ 4941984 h 4942232"/>
                  <a:gd name="connsiteX2" fmla="*/ 1648391 w 6572746"/>
                  <a:gd name="connsiteY2" fmla="*/ 4941984 h 4942232"/>
                  <a:gd name="connsiteX3" fmla="*/ 2467872 w 6572746"/>
                  <a:gd name="connsiteY3" fmla="*/ 4941984 h 4942232"/>
                  <a:gd name="connsiteX4" fmla="*/ 3287354 w 6572746"/>
                  <a:gd name="connsiteY4" fmla="*/ 4941984 h 4942232"/>
                  <a:gd name="connsiteX5" fmla="*/ 4106835 w 6572746"/>
                  <a:gd name="connsiteY5" fmla="*/ 4933536 h 4942232"/>
                  <a:gd name="connsiteX6" fmla="*/ 4934765 w 6572746"/>
                  <a:gd name="connsiteY6" fmla="*/ 4865950 h 4942232"/>
                  <a:gd name="connsiteX7" fmla="*/ 5754246 w 6572746"/>
                  <a:gd name="connsiteY7" fmla="*/ 4705433 h 4942232"/>
                  <a:gd name="connsiteX8" fmla="*/ 6573727 w 6572746"/>
                  <a:gd name="connsiteY8" fmla="*/ -248 h 4942232"/>
                  <a:gd name="connsiteX0" fmla="*/ 0 w 6572748"/>
                  <a:gd name="connsiteY0" fmla="*/ 4942232 h 4942232"/>
                  <a:gd name="connsiteX1" fmla="*/ 827930 w 6572748"/>
                  <a:gd name="connsiteY1" fmla="*/ 4942232 h 4942232"/>
                  <a:gd name="connsiteX2" fmla="*/ 1647411 w 6572748"/>
                  <a:gd name="connsiteY2" fmla="*/ 4942232 h 4942232"/>
                  <a:gd name="connsiteX3" fmla="*/ 2466892 w 6572748"/>
                  <a:gd name="connsiteY3" fmla="*/ 4942232 h 4942232"/>
                  <a:gd name="connsiteX4" fmla="*/ 3286374 w 6572748"/>
                  <a:gd name="connsiteY4" fmla="*/ 4942232 h 4942232"/>
                  <a:gd name="connsiteX5" fmla="*/ 4105855 w 6572748"/>
                  <a:gd name="connsiteY5" fmla="*/ 4933784 h 4942232"/>
                  <a:gd name="connsiteX6" fmla="*/ 4933785 w 6572748"/>
                  <a:gd name="connsiteY6" fmla="*/ 4866198 h 4942232"/>
                  <a:gd name="connsiteX7" fmla="*/ 5944721 w 6572748"/>
                  <a:gd name="connsiteY7" fmla="*/ 2800788 h 4942232"/>
                  <a:gd name="connsiteX8" fmla="*/ 6572747 w 6572748"/>
                  <a:gd name="connsiteY8" fmla="*/ 0 h 4942232"/>
                  <a:gd name="connsiteX0" fmla="*/ 0 w 6572746"/>
                  <a:gd name="connsiteY0" fmla="*/ 4942232 h 4942232"/>
                  <a:gd name="connsiteX1" fmla="*/ 827930 w 6572746"/>
                  <a:gd name="connsiteY1" fmla="*/ 4942232 h 4942232"/>
                  <a:gd name="connsiteX2" fmla="*/ 1647411 w 6572746"/>
                  <a:gd name="connsiteY2" fmla="*/ 4942232 h 4942232"/>
                  <a:gd name="connsiteX3" fmla="*/ 2466892 w 6572746"/>
                  <a:gd name="connsiteY3" fmla="*/ 4942232 h 4942232"/>
                  <a:gd name="connsiteX4" fmla="*/ 3286374 w 6572746"/>
                  <a:gd name="connsiteY4" fmla="*/ 4942232 h 4942232"/>
                  <a:gd name="connsiteX5" fmla="*/ 4105855 w 6572746"/>
                  <a:gd name="connsiteY5" fmla="*/ 4933784 h 4942232"/>
                  <a:gd name="connsiteX6" fmla="*/ 4933785 w 6572746"/>
                  <a:gd name="connsiteY6" fmla="*/ 4866198 h 4942232"/>
                  <a:gd name="connsiteX7" fmla="*/ 5753268 w 6572746"/>
                  <a:gd name="connsiteY7" fmla="*/ 2824306 h 4942232"/>
                  <a:gd name="connsiteX8" fmla="*/ 6572747 w 6572746"/>
                  <a:gd name="connsiteY8" fmla="*/ 0 h 4942232"/>
                  <a:gd name="connsiteX0" fmla="*/ 0 w 6572748"/>
                  <a:gd name="connsiteY0" fmla="*/ 4942232 h 4942232"/>
                  <a:gd name="connsiteX1" fmla="*/ 827930 w 6572748"/>
                  <a:gd name="connsiteY1" fmla="*/ 4942232 h 4942232"/>
                  <a:gd name="connsiteX2" fmla="*/ 1647411 w 6572748"/>
                  <a:gd name="connsiteY2" fmla="*/ 4942232 h 4942232"/>
                  <a:gd name="connsiteX3" fmla="*/ 2466892 w 6572748"/>
                  <a:gd name="connsiteY3" fmla="*/ 4942232 h 4942232"/>
                  <a:gd name="connsiteX4" fmla="*/ 3286374 w 6572748"/>
                  <a:gd name="connsiteY4" fmla="*/ 4942232 h 4942232"/>
                  <a:gd name="connsiteX5" fmla="*/ 4105855 w 6572748"/>
                  <a:gd name="connsiteY5" fmla="*/ 4933784 h 4942232"/>
                  <a:gd name="connsiteX6" fmla="*/ 4933785 w 6572748"/>
                  <a:gd name="connsiteY6" fmla="*/ 4866198 h 4942232"/>
                  <a:gd name="connsiteX7" fmla="*/ 5753268 w 6572748"/>
                  <a:gd name="connsiteY7" fmla="*/ 2824306 h 4942232"/>
                  <a:gd name="connsiteX8" fmla="*/ 6572747 w 6572748"/>
                  <a:gd name="connsiteY8" fmla="*/ 0 h 4942232"/>
                  <a:gd name="connsiteX0" fmla="*/ 0 w 6572746"/>
                  <a:gd name="connsiteY0" fmla="*/ 4942232 h 4942232"/>
                  <a:gd name="connsiteX1" fmla="*/ 827930 w 6572746"/>
                  <a:gd name="connsiteY1" fmla="*/ 4942232 h 4942232"/>
                  <a:gd name="connsiteX2" fmla="*/ 1647411 w 6572746"/>
                  <a:gd name="connsiteY2" fmla="*/ 4942232 h 4942232"/>
                  <a:gd name="connsiteX3" fmla="*/ 2466892 w 6572746"/>
                  <a:gd name="connsiteY3" fmla="*/ 4942232 h 4942232"/>
                  <a:gd name="connsiteX4" fmla="*/ 3286374 w 6572746"/>
                  <a:gd name="connsiteY4" fmla="*/ 4942232 h 4942232"/>
                  <a:gd name="connsiteX5" fmla="*/ 4105855 w 6572746"/>
                  <a:gd name="connsiteY5" fmla="*/ 4933784 h 4942232"/>
                  <a:gd name="connsiteX6" fmla="*/ 4933785 w 6572746"/>
                  <a:gd name="connsiteY6" fmla="*/ 4866198 h 4942232"/>
                  <a:gd name="connsiteX7" fmla="*/ 5753268 w 6572746"/>
                  <a:gd name="connsiteY7" fmla="*/ 2824306 h 4942232"/>
                  <a:gd name="connsiteX8" fmla="*/ 6572747 w 6572746"/>
                  <a:gd name="connsiteY8" fmla="*/ 0 h 4942232"/>
                  <a:gd name="connsiteX0" fmla="*/ 0 w 6572748"/>
                  <a:gd name="connsiteY0" fmla="*/ 4942232 h 4942232"/>
                  <a:gd name="connsiteX1" fmla="*/ 827930 w 6572748"/>
                  <a:gd name="connsiteY1" fmla="*/ 4942232 h 4942232"/>
                  <a:gd name="connsiteX2" fmla="*/ 1647411 w 6572748"/>
                  <a:gd name="connsiteY2" fmla="*/ 4942232 h 4942232"/>
                  <a:gd name="connsiteX3" fmla="*/ 2466892 w 6572748"/>
                  <a:gd name="connsiteY3" fmla="*/ 4942232 h 4942232"/>
                  <a:gd name="connsiteX4" fmla="*/ 3286374 w 6572748"/>
                  <a:gd name="connsiteY4" fmla="*/ 4942232 h 4942232"/>
                  <a:gd name="connsiteX5" fmla="*/ 4105855 w 6572748"/>
                  <a:gd name="connsiteY5" fmla="*/ 4933784 h 4942232"/>
                  <a:gd name="connsiteX6" fmla="*/ 4933785 w 6572748"/>
                  <a:gd name="connsiteY6" fmla="*/ 4866198 h 4942232"/>
                  <a:gd name="connsiteX7" fmla="*/ 5739593 w 6572748"/>
                  <a:gd name="connsiteY7" fmla="*/ 2871340 h 4942232"/>
                  <a:gd name="connsiteX8" fmla="*/ 6572747 w 6572748"/>
                  <a:gd name="connsiteY8" fmla="*/ 0 h 4942232"/>
                  <a:gd name="connsiteX0" fmla="*/ 0 w 6572746"/>
                  <a:gd name="connsiteY0" fmla="*/ 4942232 h 4942232"/>
                  <a:gd name="connsiteX1" fmla="*/ 827930 w 6572746"/>
                  <a:gd name="connsiteY1" fmla="*/ 4942232 h 4942232"/>
                  <a:gd name="connsiteX2" fmla="*/ 1647411 w 6572746"/>
                  <a:gd name="connsiteY2" fmla="*/ 4942232 h 4942232"/>
                  <a:gd name="connsiteX3" fmla="*/ 2466892 w 6572746"/>
                  <a:gd name="connsiteY3" fmla="*/ 4942232 h 4942232"/>
                  <a:gd name="connsiteX4" fmla="*/ 3286374 w 6572746"/>
                  <a:gd name="connsiteY4" fmla="*/ 4942232 h 4942232"/>
                  <a:gd name="connsiteX5" fmla="*/ 4105855 w 6572746"/>
                  <a:gd name="connsiteY5" fmla="*/ 4933784 h 4942232"/>
                  <a:gd name="connsiteX6" fmla="*/ 4933785 w 6572746"/>
                  <a:gd name="connsiteY6" fmla="*/ 4866198 h 4942232"/>
                  <a:gd name="connsiteX7" fmla="*/ 5739593 w 6572746"/>
                  <a:gd name="connsiteY7" fmla="*/ 2871340 h 4942232"/>
                  <a:gd name="connsiteX8" fmla="*/ 6572747 w 6572746"/>
                  <a:gd name="connsiteY8" fmla="*/ 0 h 4942232"/>
                  <a:gd name="connsiteX0" fmla="*/ 0 w 6572748"/>
                  <a:gd name="connsiteY0" fmla="*/ 4942232 h 4942232"/>
                  <a:gd name="connsiteX1" fmla="*/ 827930 w 6572748"/>
                  <a:gd name="connsiteY1" fmla="*/ 4942232 h 4942232"/>
                  <a:gd name="connsiteX2" fmla="*/ 1647411 w 6572748"/>
                  <a:gd name="connsiteY2" fmla="*/ 4942232 h 4942232"/>
                  <a:gd name="connsiteX3" fmla="*/ 2466892 w 6572748"/>
                  <a:gd name="connsiteY3" fmla="*/ 4942232 h 4942232"/>
                  <a:gd name="connsiteX4" fmla="*/ 3286374 w 6572748"/>
                  <a:gd name="connsiteY4" fmla="*/ 4942232 h 4942232"/>
                  <a:gd name="connsiteX5" fmla="*/ 4105855 w 6572748"/>
                  <a:gd name="connsiteY5" fmla="*/ 4933784 h 4942232"/>
                  <a:gd name="connsiteX6" fmla="*/ 4933785 w 6572748"/>
                  <a:gd name="connsiteY6" fmla="*/ 4866198 h 4942232"/>
                  <a:gd name="connsiteX7" fmla="*/ 5753269 w 6572748"/>
                  <a:gd name="connsiteY7" fmla="*/ 2800787 h 4942232"/>
                  <a:gd name="connsiteX8" fmla="*/ 6572747 w 6572748"/>
                  <a:gd name="connsiteY8" fmla="*/ 0 h 494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2748" h="4942232">
                    <a:moveTo>
                      <a:pt x="0" y="4942232"/>
                    </a:moveTo>
                    <a:lnTo>
                      <a:pt x="827930" y="4942232"/>
                    </a:lnTo>
                    <a:lnTo>
                      <a:pt x="1647411" y="4942232"/>
                    </a:lnTo>
                    <a:lnTo>
                      <a:pt x="2466892" y="4942232"/>
                    </a:lnTo>
                    <a:lnTo>
                      <a:pt x="3286374" y="4942232"/>
                    </a:lnTo>
                    <a:lnTo>
                      <a:pt x="4105855" y="4933784"/>
                    </a:lnTo>
                    <a:lnTo>
                      <a:pt x="4933785" y="4866198"/>
                    </a:lnTo>
                    <a:lnTo>
                      <a:pt x="5753269" y="2800787"/>
                    </a:lnTo>
                    <a:cubicBezTo>
                      <a:pt x="6094806" y="1714330"/>
                      <a:pt x="6121808" y="1592077"/>
                      <a:pt x="6572747" y="0"/>
                    </a:cubicBezTo>
                  </a:path>
                </a:pathLst>
              </a:custGeom>
              <a:noFill/>
              <a:ln w="15875" cap="rnd">
                <a:solidFill>
                  <a:srgbClr val="80808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D1C1C151-7EE3-05FA-F1D2-037525738050}"/>
                  </a:ext>
                </a:extLst>
              </p:cNvPr>
              <p:cNvSpPr/>
              <p:nvPr/>
            </p:nvSpPr>
            <p:spPr>
              <a:xfrm>
                <a:off x="4989744" y="5644108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0BDF212F-8EB2-0583-7AFA-79AF0BB8742C}"/>
                  </a:ext>
                </a:extLst>
              </p:cNvPr>
              <p:cNvSpPr/>
              <p:nvPr/>
            </p:nvSpPr>
            <p:spPr>
              <a:xfrm>
                <a:off x="5523054" y="5644108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3" name="Freeform 33">
                <a:extLst>
                  <a:ext uri="{FF2B5EF4-FFF2-40B4-BE49-F238E27FC236}">
                    <a16:creationId xmlns:a16="http://schemas.microsoft.com/office/drawing/2014/main" id="{E6EE5AFD-4BC6-6052-59B3-B686B9E6D68F}"/>
                  </a:ext>
                </a:extLst>
              </p:cNvPr>
              <p:cNvSpPr/>
              <p:nvPr/>
            </p:nvSpPr>
            <p:spPr>
              <a:xfrm>
                <a:off x="6056364" y="5644108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4" name="Freeform 34">
                <a:extLst>
                  <a:ext uri="{FF2B5EF4-FFF2-40B4-BE49-F238E27FC236}">
                    <a16:creationId xmlns:a16="http://schemas.microsoft.com/office/drawing/2014/main" id="{29CF7EE7-46EC-9A10-5B6C-7B2917114A17}"/>
                  </a:ext>
                </a:extLst>
              </p:cNvPr>
              <p:cNvSpPr/>
              <p:nvPr/>
            </p:nvSpPr>
            <p:spPr>
              <a:xfrm>
                <a:off x="6589675" y="5637730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5" name="Freeform 39">
                <a:extLst>
                  <a:ext uri="{FF2B5EF4-FFF2-40B4-BE49-F238E27FC236}">
                    <a16:creationId xmlns:a16="http://schemas.microsoft.com/office/drawing/2014/main" id="{51D0D00A-57EE-685E-F3DB-275821A30959}"/>
                  </a:ext>
                </a:extLst>
              </p:cNvPr>
              <p:cNvSpPr/>
              <p:nvPr/>
            </p:nvSpPr>
            <p:spPr>
              <a:xfrm>
                <a:off x="7122985" y="5637730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6" name="Freeform 40">
                <a:extLst>
                  <a:ext uri="{FF2B5EF4-FFF2-40B4-BE49-F238E27FC236}">
                    <a16:creationId xmlns:a16="http://schemas.microsoft.com/office/drawing/2014/main" id="{D85AB0E8-EA7B-2961-5CBA-A3905E2EF7EE}"/>
                  </a:ext>
                </a:extLst>
              </p:cNvPr>
              <p:cNvSpPr/>
              <p:nvPr/>
            </p:nvSpPr>
            <p:spPr>
              <a:xfrm>
                <a:off x="7656296" y="5637730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7" name="!!Freeform 97!!">
                <a:extLst>
                  <a:ext uri="{FF2B5EF4-FFF2-40B4-BE49-F238E27FC236}">
                    <a16:creationId xmlns:a16="http://schemas.microsoft.com/office/drawing/2014/main" id="{43B49394-C6BE-49E3-8E52-2D2D340DFD05}"/>
                  </a:ext>
                </a:extLst>
              </p:cNvPr>
              <p:cNvSpPr/>
              <p:nvPr/>
            </p:nvSpPr>
            <p:spPr>
              <a:xfrm>
                <a:off x="8189606" y="5580324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8" name="!!Freeform 98!!">
                <a:extLst>
                  <a:ext uri="{FF2B5EF4-FFF2-40B4-BE49-F238E27FC236}">
                    <a16:creationId xmlns:a16="http://schemas.microsoft.com/office/drawing/2014/main" id="{CA56514A-17AE-DD26-0BF5-3867E427791F}"/>
                  </a:ext>
                </a:extLst>
              </p:cNvPr>
              <p:cNvSpPr/>
              <p:nvPr/>
            </p:nvSpPr>
            <p:spPr>
              <a:xfrm>
                <a:off x="8722917" y="4027328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9" name="Freeform 43">
                <a:extLst>
                  <a:ext uri="{FF2B5EF4-FFF2-40B4-BE49-F238E27FC236}">
                    <a16:creationId xmlns:a16="http://schemas.microsoft.com/office/drawing/2014/main" id="{6425AB8E-3CA0-FDFC-332C-594C4576A037}"/>
                  </a:ext>
                </a:extLst>
              </p:cNvPr>
              <p:cNvSpPr/>
              <p:nvPr/>
            </p:nvSpPr>
            <p:spPr>
              <a:xfrm>
                <a:off x="9256226" y="1906374"/>
                <a:ext cx="108000" cy="108000"/>
              </a:xfrm>
              <a:custGeom>
                <a:avLst/>
                <a:gdLst>
                  <a:gd name="connsiteX0" fmla="*/ 980 w 118275"/>
                  <a:gd name="connsiteY0" fmla="*/ -248 h 118275"/>
                  <a:gd name="connsiteX1" fmla="*/ 119256 w 118275"/>
                  <a:gd name="connsiteY1" fmla="*/ -248 h 118275"/>
                  <a:gd name="connsiteX2" fmla="*/ 119256 w 118275"/>
                  <a:gd name="connsiteY2" fmla="*/ 118028 h 118275"/>
                  <a:gd name="connsiteX3" fmla="*/ 980 w 118275"/>
                  <a:gd name="connsiteY3" fmla="*/ 118028 h 11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75" h="118275">
                    <a:moveTo>
                      <a:pt x="980" y="-248"/>
                    </a:moveTo>
                    <a:lnTo>
                      <a:pt x="119256" y="-248"/>
                    </a:lnTo>
                    <a:lnTo>
                      <a:pt x="119256" y="118028"/>
                    </a:lnTo>
                    <a:lnTo>
                      <a:pt x="980" y="118028"/>
                    </a:lnTo>
                    <a:close/>
                  </a:path>
                </a:pathLst>
              </a:custGeom>
              <a:solidFill>
                <a:srgbClr val="1E2EB8"/>
              </a:solidFill>
              <a:ln w="8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050" b="0" i="0" u="none" strike="noStrike" kern="120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AEB3FE8-6D22-E32D-276B-3365DF68E3A3}"/>
                  </a:ext>
                </a:extLst>
              </p:cNvPr>
              <p:cNvSpPr txBox="1"/>
              <p:nvPr/>
            </p:nvSpPr>
            <p:spPr>
              <a:xfrm>
                <a:off x="4708939" y="5795725"/>
                <a:ext cx="6623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mid 2017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829A7F2-9C61-67DC-8163-4172F7BED295}"/>
                  </a:ext>
                </a:extLst>
              </p:cNvPr>
              <p:cNvSpPr txBox="1"/>
              <p:nvPr/>
            </p:nvSpPr>
            <p:spPr>
              <a:xfrm>
                <a:off x="5349369" y="5795725"/>
                <a:ext cx="44755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2018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CE6B8D-EC3B-B037-3001-5842DF177398}"/>
                  </a:ext>
                </a:extLst>
              </p:cNvPr>
              <p:cNvSpPr txBox="1"/>
              <p:nvPr/>
            </p:nvSpPr>
            <p:spPr>
              <a:xfrm>
                <a:off x="5882812" y="5795725"/>
                <a:ext cx="44755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2019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7A1079-1F2A-58F3-4FFE-E4F368AD371D}"/>
                  </a:ext>
                </a:extLst>
              </p:cNvPr>
              <p:cNvSpPr txBox="1"/>
              <p:nvPr/>
            </p:nvSpPr>
            <p:spPr>
              <a:xfrm>
                <a:off x="6305139" y="5795725"/>
                <a:ext cx="67037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mid 2019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3344F7-92CE-4999-4BFD-2D4CA1DCBC5A}"/>
                  </a:ext>
                </a:extLst>
              </p:cNvPr>
              <p:cNvSpPr txBox="1"/>
              <p:nvPr/>
            </p:nvSpPr>
            <p:spPr>
              <a:xfrm>
                <a:off x="6838461" y="5795725"/>
                <a:ext cx="67037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late 2019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59F49E-FB7E-99C7-DBD0-EA996FADF931}"/>
                  </a:ext>
                </a:extLst>
              </p:cNvPr>
              <p:cNvSpPr txBox="1"/>
              <p:nvPr/>
            </p:nvSpPr>
            <p:spPr>
              <a:xfrm>
                <a:off x="7476150" y="5795725"/>
                <a:ext cx="4635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2020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F39A5-D8AE-7424-4095-9F76DC9C4BC6}"/>
                  </a:ext>
                </a:extLst>
              </p:cNvPr>
              <p:cNvSpPr txBox="1"/>
              <p:nvPr/>
            </p:nvSpPr>
            <p:spPr>
              <a:xfrm>
                <a:off x="7898479" y="5795725"/>
                <a:ext cx="68640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mid 2020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EBD6A35-3AFA-975A-5D71-30937CDF7AB3}"/>
                  </a:ext>
                </a:extLst>
              </p:cNvPr>
              <p:cNvSpPr txBox="1"/>
              <p:nvPr/>
            </p:nvSpPr>
            <p:spPr>
              <a:xfrm>
                <a:off x="8439330" y="5795725"/>
                <a:ext cx="66717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late 2021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4A7EA3-0309-0AA7-99CD-CB4685BEEC5E}"/>
                  </a:ext>
                </a:extLst>
              </p:cNvPr>
              <p:cNvSpPr txBox="1"/>
              <p:nvPr/>
            </p:nvSpPr>
            <p:spPr>
              <a:xfrm>
                <a:off x="9073093" y="5778710"/>
                <a:ext cx="4619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900" b="0" i="0" u="none" strike="noStrike" kern="1200" cap="none" spc="0" normalizeH="0" baseline="0" noProof="0">
                    <a:ln/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sym typeface="IntelOne Text Light"/>
                    <a:rtl val="0"/>
                  </a:rPr>
                  <a:t>2022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CCD640-6419-E146-2C74-AFF3B5E1E08A}"/>
                  </a:ext>
                </a:extLst>
              </p:cNvPr>
              <p:cNvSpPr txBox="1"/>
              <p:nvPr/>
            </p:nvSpPr>
            <p:spPr>
              <a:xfrm>
                <a:off x="4721274" y="1927063"/>
                <a:ext cx="38331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marR="0" lvl="0" indent="-914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252"/>
                  </a:buClr>
                  <a:buSzPct val="80000"/>
                  <a:buFont typeface="Wingdings" pitchFamily="2" charset="2"/>
                  <a:buChar char="§"/>
                  <a:tabLst/>
                  <a:defRPr/>
                </a:pPr>
                <a:r>
                  <a:rPr lang="en-US" sz="1600" dirty="0">
                    <a:solidFill>
                      <a:srgbClr val="525252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Multi</a:t>
                </a:r>
                <a:r>
                  <a:rPr lang="ko-KR" altLang="en-US" sz="1600" dirty="0">
                    <a:solidFill>
                      <a:srgbClr val="525252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dirty="0">
                    <a:solidFill>
                      <a:srgbClr val="525252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Modal </a:t>
                </a:r>
                <a:r>
                  <a:rPr lang="ko-KR" altLang="en-US" sz="1600" dirty="0">
                    <a:solidFill>
                      <a:srgbClr val="525252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모델로 진화 중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7158DA-9CCC-CA82-ABE8-BD95FD1F2E67}"/>
                  </a:ext>
                </a:extLst>
              </p:cNvPr>
              <p:cNvSpPr txBox="1"/>
              <p:nvPr/>
            </p:nvSpPr>
            <p:spPr>
              <a:xfrm rot="16200000">
                <a:off x="4399061" y="3904262"/>
                <a:ext cx="75002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Model size</a:t>
                </a:r>
              </a:p>
            </p:txBody>
          </p:sp>
        </p:grpSp>
        <p:grpSp>
          <p:nvGrpSpPr>
            <p:cNvPr id="9" name="Group 62">
              <a:extLst>
                <a:ext uri="{FF2B5EF4-FFF2-40B4-BE49-F238E27FC236}">
                  <a16:creationId xmlns:a16="http://schemas.microsoft.com/office/drawing/2014/main" id="{DA7D2D1A-155B-6AA9-ACDF-135DD52864FE}"/>
                </a:ext>
              </a:extLst>
            </p:cNvPr>
            <p:cNvGrpSpPr/>
            <p:nvPr/>
          </p:nvGrpSpPr>
          <p:grpSpPr>
            <a:xfrm>
              <a:off x="385366" y="1495082"/>
              <a:ext cx="4010344" cy="4680953"/>
              <a:chOff x="385366" y="1491243"/>
              <a:chExt cx="4010344" cy="4680953"/>
            </a:xfrm>
          </p:grpSpPr>
          <p:sp>
            <p:nvSpPr>
              <p:cNvPr id="10" name="Rectangle 77">
                <a:extLst>
                  <a:ext uri="{FF2B5EF4-FFF2-40B4-BE49-F238E27FC236}">
                    <a16:creationId xmlns:a16="http://schemas.microsoft.com/office/drawing/2014/main" id="{4FF738F1-8817-59FE-49CF-F77703C53754}"/>
                  </a:ext>
                </a:extLst>
              </p:cNvPr>
              <p:cNvSpPr/>
              <p:nvPr/>
            </p:nvSpPr>
            <p:spPr>
              <a:xfrm>
                <a:off x="385366" y="1491243"/>
                <a:ext cx="3982171" cy="4680953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864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aphicFrame>
            <p:nvGraphicFramePr>
              <p:cNvPr id="11" name="Chart 86">
                <a:extLst>
                  <a:ext uri="{FF2B5EF4-FFF2-40B4-BE49-F238E27FC236}">
                    <a16:creationId xmlns:a16="http://schemas.microsoft.com/office/drawing/2014/main" id="{AFE7705D-2226-5BF4-C229-BA6566EFF408}"/>
                  </a:ext>
                </a:extLst>
              </p:cNvPr>
              <p:cNvGraphicFramePr/>
              <p:nvPr/>
            </p:nvGraphicFramePr>
            <p:xfrm>
              <a:off x="433530" y="1806497"/>
              <a:ext cx="3116425" cy="43656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D7502-DA87-FF0E-7769-794744EB60F2}"/>
                  </a:ext>
                </a:extLst>
              </p:cNvPr>
              <p:cNvSpPr txBox="1"/>
              <p:nvPr/>
            </p:nvSpPr>
            <p:spPr>
              <a:xfrm rot="16200000">
                <a:off x="153186" y="3210174"/>
                <a:ext cx="88151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TAM($B)</a:t>
                </a:r>
              </a:p>
            </p:txBody>
          </p:sp>
          <p:sp>
            <p:nvSpPr>
              <p:cNvPr id="13" name="!!Infrastructuretext">
                <a:extLst>
                  <a:ext uri="{FF2B5EF4-FFF2-40B4-BE49-F238E27FC236}">
                    <a16:creationId xmlns:a16="http://schemas.microsoft.com/office/drawing/2014/main" id="{350F4667-551F-694E-6EB4-B0E8AF7D1F83}"/>
                  </a:ext>
                </a:extLst>
              </p:cNvPr>
              <p:cNvSpPr txBox="1"/>
              <p:nvPr/>
            </p:nvSpPr>
            <p:spPr>
              <a:xfrm rot="18000000">
                <a:off x="3633585" y="5148391"/>
                <a:ext cx="1138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F8A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Infrastructure</a:t>
                </a:r>
              </a:p>
            </p:txBody>
          </p:sp>
          <p:sp>
            <p:nvSpPr>
              <p:cNvPr id="14" name="!!Servicestext">
                <a:extLst>
                  <a:ext uri="{FF2B5EF4-FFF2-40B4-BE49-F238E27FC236}">
                    <a16:creationId xmlns:a16="http://schemas.microsoft.com/office/drawing/2014/main" id="{6AE62E1A-4977-62C8-48F2-112AF90A50CF}"/>
                  </a:ext>
                </a:extLst>
              </p:cNvPr>
              <p:cNvSpPr txBox="1"/>
              <p:nvPr/>
            </p:nvSpPr>
            <p:spPr>
              <a:xfrm rot="18000000">
                <a:off x="3664751" y="4353535"/>
                <a:ext cx="10009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2EB8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Platforms</a:t>
                </a:r>
              </a:p>
            </p:txBody>
          </p:sp>
          <p:sp>
            <p:nvSpPr>
              <p:cNvPr id="15" name="!!Servicestext">
                <a:extLst>
                  <a:ext uri="{FF2B5EF4-FFF2-40B4-BE49-F238E27FC236}">
                    <a16:creationId xmlns:a16="http://schemas.microsoft.com/office/drawing/2014/main" id="{1AF665AA-A7CD-684F-A6C8-B9EA6645905C}"/>
                  </a:ext>
                </a:extLst>
              </p:cNvPr>
              <p:cNvSpPr txBox="1"/>
              <p:nvPr/>
            </p:nvSpPr>
            <p:spPr>
              <a:xfrm rot="18000000">
                <a:off x="3664751" y="3543446"/>
                <a:ext cx="10009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B69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Services</a:t>
                </a:r>
              </a:p>
            </p:txBody>
          </p:sp>
          <p:cxnSp>
            <p:nvCxnSpPr>
              <p:cNvPr id="16" name="Straight Connector 84">
                <a:extLst>
                  <a:ext uri="{FF2B5EF4-FFF2-40B4-BE49-F238E27FC236}">
                    <a16:creationId xmlns:a16="http://schemas.microsoft.com/office/drawing/2014/main" id="{93DD2DF7-C626-CC4B-D68D-F077D0B92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0386" y="2382475"/>
                <a:ext cx="1409826" cy="0"/>
              </a:xfrm>
              <a:prstGeom prst="line">
                <a:avLst/>
              </a:prstGeom>
              <a:ln w="6350">
                <a:solidFill>
                  <a:srgbClr val="80808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E50EE8-591E-7C47-9EA6-58258D54FACA}"/>
                  </a:ext>
                </a:extLst>
              </p:cNvPr>
              <p:cNvSpPr txBox="1"/>
              <p:nvPr/>
            </p:nvSpPr>
            <p:spPr>
              <a:xfrm>
                <a:off x="474448" y="1591451"/>
                <a:ext cx="2584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Total AI market growth</a:t>
                </a: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8" name="Straight Arrow Connector 88">
                <a:extLst>
                  <a:ext uri="{FF2B5EF4-FFF2-40B4-BE49-F238E27FC236}">
                    <a16:creationId xmlns:a16="http://schemas.microsoft.com/office/drawing/2014/main" id="{6366F058-E57A-6221-392A-8E9E588BBF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278" y="2420534"/>
                <a:ext cx="2049464" cy="1985175"/>
              </a:xfrm>
              <a:prstGeom prst="straightConnector1">
                <a:avLst/>
              </a:prstGeom>
              <a:noFill/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84000">
                      <a:srgbClr val="00086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" name="Rounded Rectangle 47">
                <a:extLst>
                  <a:ext uri="{FF2B5EF4-FFF2-40B4-BE49-F238E27FC236}">
                    <a16:creationId xmlns:a16="http://schemas.microsoft.com/office/drawing/2014/main" id="{54D3D97D-AE5C-A055-1B43-89D24D711C7F}"/>
                  </a:ext>
                </a:extLst>
              </p:cNvPr>
              <p:cNvSpPr/>
              <p:nvPr/>
            </p:nvSpPr>
            <p:spPr>
              <a:xfrm>
                <a:off x="1603816" y="3230675"/>
                <a:ext cx="443959" cy="258314"/>
              </a:xfrm>
              <a:prstGeom prst="roundRect">
                <a:avLst/>
              </a:prstGeom>
              <a:solidFill>
                <a:srgbClr val="00C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+24%</a:t>
                </a:r>
              </a:p>
            </p:txBody>
          </p:sp>
          <p:sp>
            <p:nvSpPr>
              <p:cNvPr id="20" name="!!Servicestext">
                <a:extLst>
                  <a:ext uri="{FF2B5EF4-FFF2-40B4-BE49-F238E27FC236}">
                    <a16:creationId xmlns:a16="http://schemas.microsoft.com/office/drawing/2014/main" id="{1A94BBFB-D919-8CAD-0ADA-F04961B3F9D7}"/>
                  </a:ext>
                </a:extLst>
              </p:cNvPr>
              <p:cNvSpPr txBox="1"/>
              <p:nvPr/>
            </p:nvSpPr>
            <p:spPr>
              <a:xfrm rot="18000000">
                <a:off x="3664401" y="2581153"/>
                <a:ext cx="1000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98A1FF"/>
                    </a:solidFill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Applications</a:t>
                </a:r>
              </a:p>
            </p:txBody>
          </p:sp>
          <p:graphicFrame>
            <p:nvGraphicFramePr>
              <p:cNvPr id="21" name="Chart 91">
                <a:extLst>
                  <a:ext uri="{FF2B5EF4-FFF2-40B4-BE49-F238E27FC236}">
                    <a16:creationId xmlns:a16="http://schemas.microsoft.com/office/drawing/2014/main" id="{60B6410C-338A-8ACA-A4BF-12287C0DF23F}"/>
                  </a:ext>
                </a:extLst>
              </p:cNvPr>
              <p:cNvGraphicFramePr/>
              <p:nvPr/>
            </p:nvGraphicFramePr>
            <p:xfrm>
              <a:off x="3486087" y="2040508"/>
              <a:ext cx="534125" cy="400111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2" name="Rectangle 4">
                <a:extLst>
                  <a:ext uri="{FF2B5EF4-FFF2-40B4-BE49-F238E27FC236}">
                    <a16:creationId xmlns:a16="http://schemas.microsoft.com/office/drawing/2014/main" id="{80E82856-3DA1-0A65-2BCD-50311F73682E}"/>
                  </a:ext>
                </a:extLst>
              </p:cNvPr>
              <p:cNvSpPr/>
              <p:nvPr/>
            </p:nvSpPr>
            <p:spPr>
              <a:xfrm>
                <a:off x="556136" y="2017959"/>
                <a:ext cx="185363" cy="150150"/>
              </a:xfrm>
              <a:prstGeom prst="rect">
                <a:avLst/>
              </a:prstGeom>
              <a:solidFill>
                <a:srgbClr val="000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59C86089-1FF2-F2BC-F2E5-99A35C8F32F7}"/>
                  </a:ext>
                </a:extLst>
              </p:cNvPr>
              <p:cNvSpPr/>
              <p:nvPr/>
            </p:nvSpPr>
            <p:spPr>
              <a:xfrm>
                <a:off x="556136" y="2200318"/>
                <a:ext cx="185363" cy="150150"/>
              </a:xfrm>
              <a:prstGeom prst="rect">
                <a:avLst/>
              </a:prstGeom>
              <a:noFill/>
              <a:ln>
                <a:solidFill>
                  <a:srgbClr val="000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52CE6C-DCAB-7ACF-2816-A1AA63A48F9D}"/>
                  </a:ext>
                </a:extLst>
              </p:cNvPr>
              <p:cNvSpPr txBox="1"/>
              <p:nvPr/>
            </p:nvSpPr>
            <p:spPr>
              <a:xfrm>
                <a:off x="749799" y="1960930"/>
                <a:ext cx="1091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IDC Forecast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9A785D-B460-327B-5554-6ACF4C8984DC}"/>
                  </a:ext>
                </a:extLst>
              </p:cNvPr>
              <p:cNvSpPr txBox="1"/>
              <p:nvPr/>
            </p:nvSpPr>
            <p:spPr>
              <a:xfrm>
                <a:off x="692527" y="2160123"/>
                <a:ext cx="17315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Extrapolated Forecast</a:t>
                </a:r>
              </a:p>
            </p:txBody>
          </p:sp>
        </p:grpSp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5EBE873-3F14-2C22-7C82-B2DB70076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328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61D55-B8D0-9045-BF63-EA28DF5F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1B0B7-3605-C13A-A803-CF2A7CA7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Milestones</a:t>
            </a:r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AE9D72C3-DB12-E9D7-7DF5-B30258FB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611"/>
            <a:ext cx="12192000" cy="40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4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6EB2D-9CD1-3CEE-3148-0FDC117E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69C01-7C25-5822-56D9-2C03DAF9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Closed-source vs. Open-source LLMs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0E09A5-7F77-332C-8D34-8DF01279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75260"/>
            <a:ext cx="10515601" cy="48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ADDD-CCF2-D920-FB0A-7332C95D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2C2E5-DB44-7EB2-3A3D-E92D1A99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Where we are..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83392-69FC-1D71-0925-E1939635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245933"/>
            <a:ext cx="10923037" cy="531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0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2E732-ECCB-531C-1F9C-C22A78D4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FCB7B-8C01-0593-E438-26ECD5C2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</a:t>
            </a:r>
            <a:r>
              <a:rPr lang="ko-KR" altLang="en-US" dirty="0"/>
              <a:t> </a:t>
            </a:r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model(SLMs)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FB3E-30B3-F493-6977-AFC6BA03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79" y="1317405"/>
            <a:ext cx="10634804" cy="50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8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3D4EE-11BE-611F-C8A1-D7D72CB8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F91D1-359D-D55F-C15F-3F7A2792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1" y="540397"/>
            <a:ext cx="11202305" cy="800182"/>
          </a:xfrm>
        </p:spPr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904CF5-E69F-B788-039E-A690E4313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5" dirty="0">
                <a:latin typeface="맑은 고딕"/>
                <a:cs typeface="맑은 고딕"/>
              </a:rPr>
              <a:t>Seq2Seq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Sequence</a:t>
            </a:r>
            <a:r>
              <a:rPr lang="ko-KR" altLang="en-US" spc="5" dirty="0">
                <a:latin typeface="맑은 고딕"/>
                <a:cs typeface="맑은 고딕"/>
              </a:rPr>
              <a:t>를 받아서 </a:t>
            </a:r>
            <a:r>
              <a:rPr lang="en-US" altLang="ko-KR" spc="5" dirty="0">
                <a:latin typeface="맑은 고딕"/>
                <a:cs typeface="맑은 고딕"/>
              </a:rPr>
              <a:t>sequence</a:t>
            </a:r>
            <a:r>
              <a:rPr lang="ko-KR" altLang="en-US" spc="5" dirty="0">
                <a:latin typeface="맑은 고딕"/>
                <a:cs typeface="맑은 고딕"/>
              </a:rPr>
              <a:t>를 생성해내는 모델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Chatbot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번역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요약</a:t>
            </a:r>
            <a:endParaRPr lang="ko-KR" altLang="en-US" dirty="0">
              <a:latin typeface="맑은 고딕"/>
              <a:cs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601A81-FD67-64B9-32EF-6FB8238E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44" y="3633069"/>
            <a:ext cx="5508550" cy="22482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E3CC46-26F7-8AA2-1E4C-AB9CBBDE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555" y="2132867"/>
            <a:ext cx="5637291" cy="37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5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96631"/>
            <a:ext cx="6302264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이름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정용빈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메일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ybjeong@teddysum.ai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경북대학교 컴퓨터학부 학사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카이스트 전산학부 석사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Teddysum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자연어처리 팀장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B12949-0F7C-DB37-A6F4-79DBEECC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627" y="1096631"/>
            <a:ext cx="2858861" cy="38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94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67CB1-34B3-A96B-E9CB-947FAB685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7D36B-D447-31AA-1885-F8D63907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7122FC-7F9E-EFA3-E6CC-5D44DC55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5704403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트랜스포머</a:t>
            </a:r>
            <a:r>
              <a:rPr lang="en-US" altLang="ko-KR" dirty="0">
                <a:latin typeface="맑은 고딕"/>
                <a:cs typeface="맑은 고딕"/>
              </a:rPr>
              <a:t>(Transformer) </a:t>
            </a:r>
            <a:r>
              <a:rPr lang="ko-KR" altLang="en-US" dirty="0">
                <a:latin typeface="맑은 고딕"/>
                <a:cs typeface="맑은 고딕"/>
              </a:rPr>
              <a:t>모델 구조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</a:t>
            </a:r>
            <a:r>
              <a:rPr lang="ko-KR" altLang="en-US" dirty="0">
                <a:latin typeface="맑은 고딕"/>
                <a:cs typeface="맑은 고딕"/>
              </a:rPr>
              <a:t>와 </a:t>
            </a:r>
            <a:r>
              <a:rPr lang="en-US" altLang="ko-KR" dirty="0">
                <a:latin typeface="맑은 고딕"/>
                <a:cs typeface="맑은 고딕"/>
              </a:rPr>
              <a:t>Decoder</a:t>
            </a:r>
            <a:r>
              <a:rPr lang="ko-KR" altLang="en-US" dirty="0">
                <a:latin typeface="맑은 고딕"/>
                <a:cs typeface="맑은 고딕"/>
              </a:rPr>
              <a:t>로 이루어져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</a:t>
            </a:r>
            <a:r>
              <a:rPr lang="ko-KR" altLang="en-US" dirty="0">
                <a:latin typeface="맑은 고딕"/>
                <a:cs typeface="맑은 고딕"/>
              </a:rPr>
              <a:t>는 입력의 의미 파악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</a:t>
            </a:r>
            <a:r>
              <a:rPr lang="ko-KR" altLang="en-US" dirty="0">
                <a:latin typeface="맑은 고딕"/>
                <a:cs typeface="맑은 고딕"/>
              </a:rPr>
              <a:t>는 출력 생성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입력과 출력 모두 이용</a:t>
            </a: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F697C9-7D58-6960-9E89-2D7CEB8A3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175" y="1088243"/>
            <a:ext cx="3662864" cy="51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2DD6128-6E36-9453-12CB-36D87A84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79" y="3429000"/>
            <a:ext cx="6144207" cy="313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7EB40C-5D7B-8BA2-F1F2-A0786B2D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946" y="95250"/>
            <a:ext cx="2952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40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97341-5D2A-9014-3551-F1DFFB11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9052E-8F25-2971-F287-3D10CE7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B3B681-7BFC-8636-5B7A-9D5B938E9D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이란 큰 언어모델</a:t>
            </a:r>
            <a:r>
              <a:rPr lang="en-US" altLang="ko-KR" dirty="0">
                <a:latin typeface="맑은 고딕"/>
                <a:cs typeface="맑은 고딕"/>
              </a:rPr>
              <a:t>(Large Language model)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언어모델과 하는 역할은 같음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다음 단어 예측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얼마나 큰 모델을 언어모델이라 하는지는 기준이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보통 파라미터 개수가 </a:t>
            </a:r>
            <a:r>
              <a:rPr lang="en-US" altLang="ko-KR" dirty="0">
                <a:latin typeface="맑은 고딕"/>
                <a:cs typeface="맑은 고딕"/>
              </a:rPr>
              <a:t>billion </a:t>
            </a:r>
            <a:r>
              <a:rPr lang="ko-KR" altLang="en-US" dirty="0">
                <a:latin typeface="맑은 고딕"/>
                <a:cs typeface="맑은 고딕"/>
              </a:rPr>
              <a:t>단위가 되었을 때 </a:t>
            </a: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이라 부름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아래 모델은 복잡해 보이지만 파라미터 개수는 </a:t>
            </a:r>
            <a:r>
              <a:rPr lang="en-US" altLang="ko-KR" dirty="0">
                <a:latin typeface="맑은 고딕"/>
                <a:cs typeface="맑은 고딕"/>
              </a:rPr>
              <a:t>200</a:t>
            </a:r>
            <a:r>
              <a:rPr lang="ko-KR" altLang="en-US" dirty="0">
                <a:latin typeface="맑은 고딕"/>
                <a:cs typeface="맑은 고딕"/>
              </a:rPr>
              <a:t>개가 안됨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인간의 뇌는 </a:t>
            </a:r>
            <a:r>
              <a:rPr lang="en-US" altLang="ko-KR" dirty="0">
                <a:latin typeface="맑은 고딕"/>
                <a:cs typeface="맑은 고딕"/>
              </a:rPr>
              <a:t>1000</a:t>
            </a:r>
            <a:r>
              <a:rPr lang="ko-KR" altLang="en-US" dirty="0" err="1">
                <a:latin typeface="맑은 고딕"/>
                <a:cs typeface="맑은 고딕"/>
              </a:rPr>
              <a:t>억개</a:t>
            </a:r>
            <a:r>
              <a:rPr lang="en-US" altLang="ko-KR" dirty="0">
                <a:latin typeface="맑은 고딕"/>
                <a:cs typeface="맑은 고딕"/>
              </a:rPr>
              <a:t>(100b)</a:t>
            </a:r>
            <a:r>
              <a:rPr lang="ko-KR" altLang="en-US" dirty="0">
                <a:latin typeface="맑은 고딕"/>
                <a:cs typeface="맑은 고딕"/>
              </a:rPr>
              <a:t> 뉴런</a:t>
            </a:r>
            <a:r>
              <a:rPr lang="en-US" altLang="ko-KR" dirty="0">
                <a:latin typeface="맑은 고딕"/>
                <a:cs typeface="맑은 고딕"/>
              </a:rPr>
              <a:t>, 100</a:t>
            </a:r>
            <a:r>
              <a:rPr lang="ko-KR" altLang="en-US" dirty="0">
                <a:latin typeface="맑은 고딕"/>
                <a:cs typeface="맑은 고딕"/>
              </a:rPr>
              <a:t>조개 시냅스 </a:t>
            </a:r>
            <a:r>
              <a:rPr lang="en-US" altLang="ko-KR" dirty="0">
                <a:latin typeface="맑은 고딕"/>
                <a:cs typeface="맑은 고딕"/>
              </a:rPr>
              <a:t>…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큰 인공신경망 기반 </a:t>
            </a:r>
            <a:r>
              <a:rPr lang="ko-KR" altLang="en-US" dirty="0" err="1">
                <a:latin typeface="맑은 고딕"/>
                <a:cs typeface="맑은 고딕"/>
              </a:rPr>
              <a:t>언어모델이므로</a:t>
            </a:r>
            <a:r>
              <a:rPr lang="ko-KR" altLang="en-US" dirty="0">
                <a:latin typeface="맑은 고딕"/>
                <a:cs typeface="맑은 고딕"/>
              </a:rPr>
              <a:t> </a:t>
            </a:r>
            <a:r>
              <a:rPr lang="en-US" altLang="ko-KR" dirty="0">
                <a:latin typeface="맑은 고딕"/>
                <a:cs typeface="맑은 고딕"/>
              </a:rPr>
              <a:t>GPU</a:t>
            </a:r>
            <a:r>
              <a:rPr lang="ko-KR" altLang="en-US" dirty="0">
                <a:latin typeface="맑은 고딕"/>
                <a:cs typeface="맑은 고딕"/>
              </a:rPr>
              <a:t>가 필수</a:t>
            </a:r>
            <a:r>
              <a:rPr lang="en-US" altLang="ko-KR" dirty="0">
                <a:latin typeface="맑은 고딕"/>
                <a:cs typeface="맑은 고딕"/>
              </a:rPr>
              <a:t>!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수많은 연산을 병렬로 처리하기 위함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B8DE9-289B-78BF-5554-38B37AC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4" y="4879819"/>
            <a:ext cx="5381689" cy="11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5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1929-56B5-FCF4-B5BB-D3D1AE30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F3DBD-B47E-3AB1-3711-2295A7F6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C1F648-CF5C-1446-7666-0251E5F1F1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최근 </a:t>
            </a: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은 </a:t>
            </a:r>
            <a:r>
              <a:rPr lang="en-US" altLang="ko-KR" dirty="0">
                <a:latin typeface="맑은 고딕"/>
                <a:cs typeface="맑은 고딕"/>
              </a:rPr>
              <a:t>Transformer</a:t>
            </a:r>
            <a:r>
              <a:rPr lang="ko-KR" altLang="en-US" dirty="0">
                <a:latin typeface="맑은 고딕"/>
                <a:cs typeface="맑은 고딕"/>
              </a:rPr>
              <a:t>의 구조를 바탕으로 구성되어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</a:t>
            </a:r>
            <a:r>
              <a:rPr lang="ko-KR" altLang="en-US" dirty="0">
                <a:latin typeface="맑은 고딕"/>
                <a:cs typeface="맑은 고딕"/>
              </a:rPr>
              <a:t>만 이용하는 모델</a:t>
            </a:r>
            <a:r>
              <a:rPr lang="en-US" altLang="ko-KR" dirty="0">
                <a:latin typeface="맑은 고딕"/>
                <a:cs typeface="맑은 고딕"/>
              </a:rPr>
              <a:t>(BERT </a:t>
            </a:r>
            <a:r>
              <a:rPr lang="ko-KR" altLang="en-US" dirty="0">
                <a:latin typeface="맑은 고딕"/>
                <a:cs typeface="맑은 고딕"/>
              </a:rPr>
              <a:t>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Encoder, Decoder </a:t>
            </a:r>
            <a:r>
              <a:rPr lang="ko-KR" altLang="en-US" dirty="0">
                <a:latin typeface="맑은 고딕"/>
                <a:cs typeface="맑은 고딕"/>
              </a:rPr>
              <a:t>모두 이용하는 모델</a:t>
            </a:r>
            <a:r>
              <a:rPr lang="en-US" altLang="ko-KR" dirty="0">
                <a:latin typeface="맑은 고딕"/>
                <a:cs typeface="맑은 고딕"/>
              </a:rPr>
              <a:t>(BART </a:t>
            </a:r>
            <a:r>
              <a:rPr lang="ko-KR" altLang="en-US" dirty="0">
                <a:latin typeface="맑은 고딕"/>
                <a:cs typeface="맑은 고딕"/>
              </a:rPr>
              <a:t>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</a:t>
            </a:r>
            <a:r>
              <a:rPr lang="ko-KR" altLang="en-US" dirty="0">
                <a:latin typeface="맑은 고딕"/>
                <a:cs typeface="맑은 고딕"/>
              </a:rPr>
              <a:t>만 이용하는 모델</a:t>
            </a:r>
            <a:r>
              <a:rPr lang="en-US" altLang="ko-KR" dirty="0">
                <a:latin typeface="맑은 고딕"/>
                <a:cs typeface="맑은 고딕"/>
              </a:rPr>
              <a:t>(GPT </a:t>
            </a:r>
            <a:r>
              <a:rPr lang="ko-KR" altLang="en-US" dirty="0">
                <a:latin typeface="맑은 고딕"/>
                <a:cs typeface="맑은 고딕"/>
              </a:rPr>
              <a:t>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0" indent="0">
              <a:spcBef>
                <a:spcPts val="605"/>
              </a:spcBef>
              <a:buNone/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 방법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기본적인 언어를 익히기 위한 학습을 함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다양한 방식의 학습이 있음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많은 데이터를 활용하기위해 텍스트 그대로를 활용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대표적인 학습 방법</a:t>
            </a:r>
            <a:r>
              <a:rPr lang="en-US" altLang="ko-KR" dirty="0">
                <a:latin typeface="맑은 고딕"/>
                <a:cs typeface="맑은 고딕"/>
              </a:rPr>
              <a:t>: </a:t>
            </a:r>
            <a:r>
              <a:rPr lang="ko-KR" altLang="en-US" dirty="0">
                <a:latin typeface="맑은 고딕"/>
                <a:cs typeface="맑은 고딕"/>
              </a:rPr>
              <a:t>다음 단어 예측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단어 빈칸 채워 넣기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문장 순서 맞추기 등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32499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4244D-E61C-5A7F-55E8-97E8A814F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860F6-9679-75BB-BFFA-5E1C0F93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6A8BFB-757A-BA29-D7DB-01297F1EE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4705975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은 보통 </a:t>
            </a:r>
            <a:r>
              <a:rPr lang="en-US" altLang="ko-KR" dirty="0">
                <a:latin typeface="맑은 고딕"/>
                <a:cs typeface="맑은 고딕"/>
              </a:rPr>
              <a:t>3b, 8b, 13b, 70b, 176b, 405b, 500b … </a:t>
            </a:r>
            <a:r>
              <a:rPr lang="ko-KR" altLang="en-US" dirty="0">
                <a:latin typeface="맑은 고딕"/>
                <a:cs typeface="맑은 고딕"/>
              </a:rPr>
              <a:t>개의 파라미터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LLM </a:t>
            </a:r>
            <a:r>
              <a:rPr lang="ko-KR" altLang="en-US" dirty="0">
                <a:latin typeface="맑은 고딕"/>
                <a:cs typeface="맑은 고딕"/>
              </a:rPr>
              <a:t>모델 학습의 어려움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큰 모델은 </a:t>
            </a:r>
            <a:r>
              <a:rPr lang="en-US" altLang="ko-KR" dirty="0">
                <a:latin typeface="맑은 고딕"/>
                <a:cs typeface="맑은 고딕"/>
              </a:rPr>
              <a:t>GPU</a:t>
            </a:r>
            <a:r>
              <a:rPr lang="ko-KR" altLang="en-US" dirty="0">
                <a:latin typeface="맑은 고딕"/>
                <a:cs typeface="맑은 고딕"/>
              </a:rPr>
              <a:t> 리소스를 많이 잡아먹음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 시간이 오래 걸림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모델이 클수록 데이터가 많이 필요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큰 모델에서 생겨난 변화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모델이 지식을 저장하기 시작</a:t>
            </a:r>
            <a:r>
              <a:rPr lang="en-US" altLang="ko-KR" dirty="0">
                <a:latin typeface="맑은 고딕"/>
                <a:cs typeface="맑은 고딕"/>
              </a:rPr>
              <a:t>(parametric knowledge)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모델이 새로운 지식에 대한 추론을 하기 시작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8104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D52CC-106A-ACEB-475F-B46065672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B7006-3C59-269F-20A6-07685B18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36C68-9595-E7C3-985A-A5181BAE4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ChatGPT</a:t>
            </a:r>
            <a:r>
              <a:rPr lang="ko-KR" altLang="en-US" dirty="0">
                <a:latin typeface="맑은 고딕"/>
                <a:cs typeface="맑은 고딕"/>
              </a:rPr>
              <a:t>는</a:t>
            </a:r>
            <a:r>
              <a:rPr lang="en-US" altLang="ko-KR" dirty="0">
                <a:latin typeface="맑은 고딕"/>
                <a:cs typeface="맑은 고딕"/>
              </a:rPr>
              <a:t>?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GPT 3.5</a:t>
            </a:r>
            <a:r>
              <a:rPr lang="ko-KR" altLang="en-US" dirty="0">
                <a:latin typeface="맑은 고딕"/>
                <a:cs typeface="맑은 고딕"/>
              </a:rPr>
              <a:t>로 초기 공개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GPT 3</a:t>
            </a:r>
            <a:r>
              <a:rPr lang="ko-KR" altLang="en-US" dirty="0">
                <a:latin typeface="맑은 고딕"/>
                <a:cs typeface="맑은 고딕"/>
              </a:rPr>
              <a:t>는 언어모델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사전학습</a:t>
            </a:r>
            <a:r>
              <a:rPr lang="en-US" altLang="ko-KR" dirty="0">
                <a:latin typeface="맑은 고딕"/>
                <a:cs typeface="맑은 고딕"/>
              </a:rPr>
              <a:t>) (175b </a:t>
            </a:r>
            <a:r>
              <a:rPr lang="ko-KR" altLang="en-US" dirty="0">
                <a:latin typeface="맑은 고딕"/>
                <a:cs typeface="맑은 고딕"/>
              </a:rPr>
              <a:t>모델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GPT 3.5</a:t>
            </a:r>
            <a:r>
              <a:rPr lang="ko-KR" altLang="en-US" dirty="0">
                <a:latin typeface="맑은 고딕"/>
                <a:cs typeface="맑은 고딕"/>
              </a:rPr>
              <a:t>는 </a:t>
            </a:r>
            <a:r>
              <a:rPr lang="en-US" altLang="ko-KR" dirty="0">
                <a:latin typeface="맑은 고딕"/>
                <a:cs typeface="맑은 고딕"/>
              </a:rPr>
              <a:t>GPT3</a:t>
            </a:r>
            <a:r>
              <a:rPr lang="ko-KR" altLang="en-US" dirty="0">
                <a:latin typeface="맑은 고딕"/>
                <a:cs typeface="맑은 고딕"/>
              </a:rPr>
              <a:t>를 채팅 형식의 대화에 잘 응답하도록 추가 학습 시킨 것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 err="1">
                <a:latin typeface="맑은 고딕"/>
                <a:cs typeface="맑은 고딕"/>
              </a:rPr>
              <a:t>파인튜닝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최근에는 </a:t>
            </a:r>
            <a:r>
              <a:rPr lang="en-US" altLang="ko-KR" dirty="0">
                <a:latin typeface="맑은 고딕"/>
                <a:cs typeface="맑은 고딕"/>
              </a:rPr>
              <a:t>Task</a:t>
            </a:r>
            <a:r>
              <a:rPr lang="ko-KR" altLang="en-US" dirty="0">
                <a:latin typeface="맑은 고딕"/>
                <a:cs typeface="맑은 고딕"/>
              </a:rPr>
              <a:t>에 맞추어 </a:t>
            </a:r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을 </a:t>
            </a: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해서 사용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LLAMA-2</a:t>
            </a:r>
            <a:r>
              <a:rPr lang="ko-KR" altLang="en-US" dirty="0">
                <a:latin typeface="맑은 고딕"/>
                <a:cs typeface="맑은 고딕"/>
              </a:rPr>
              <a:t>도 </a:t>
            </a:r>
            <a:r>
              <a:rPr lang="en-US" altLang="ko-KR" dirty="0">
                <a:latin typeface="맑은 고딕"/>
                <a:cs typeface="맑은 고딕"/>
              </a:rPr>
              <a:t>LLAMA-2</a:t>
            </a:r>
            <a:r>
              <a:rPr lang="ko-KR" altLang="en-US" dirty="0">
                <a:latin typeface="맑은 고딕"/>
                <a:cs typeface="맑은 고딕"/>
              </a:rPr>
              <a:t>와 </a:t>
            </a:r>
            <a:r>
              <a:rPr lang="en-US" altLang="ko-KR" dirty="0">
                <a:latin typeface="맑은 고딕"/>
                <a:cs typeface="맑은 고딕"/>
              </a:rPr>
              <a:t>LLAMA-2 chat </a:t>
            </a:r>
            <a:r>
              <a:rPr lang="ko-KR" altLang="en-US" dirty="0">
                <a:latin typeface="맑은 고딕"/>
                <a:cs typeface="맑은 고딕"/>
              </a:rPr>
              <a:t>버전을 같이 공개하였음</a:t>
            </a:r>
          </a:p>
        </p:txBody>
      </p:sp>
    </p:spTree>
    <p:extLst>
      <p:ext uri="{BB962C8B-B14F-4D97-AF65-F5344CB8AC3E}">
        <p14:creationId xmlns:p14="http://schemas.microsoft.com/office/powerpoint/2010/main" val="2399973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7D7F-C390-52F7-C4CB-4AA37B51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9520B-645A-4FD9-E445-6D49FD19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 </a:t>
            </a:r>
            <a:r>
              <a:rPr lang="en-US" altLang="ko-KR" dirty="0"/>
              <a:t>LLM</a:t>
            </a:r>
            <a:r>
              <a:rPr lang="ko-KR" altLang="en-US" dirty="0"/>
              <a:t>은 기본적으로 </a:t>
            </a:r>
            <a:r>
              <a:rPr lang="en-US" altLang="ko-KR" dirty="0"/>
              <a:t>DECODER </a:t>
            </a:r>
            <a:r>
              <a:rPr lang="ko-KR" altLang="en-US" dirty="0"/>
              <a:t>형태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16C66-D6C2-6B89-5AA7-1A8EAA9EA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3" y="1088243"/>
            <a:ext cx="6664070" cy="5238414"/>
          </a:xfrm>
        </p:spPr>
        <p:txBody>
          <a:bodyPr>
            <a:normAutofit fontScale="92500" lnSpcReduction="10000"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하나의 토큰씩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하나의 토큰씩 출력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&lt;SOS&gt; </a:t>
            </a:r>
            <a:r>
              <a:rPr lang="ko-KR" altLang="en-US" dirty="0">
                <a:latin typeface="맑은 고딕"/>
                <a:cs typeface="맑은 고딕"/>
              </a:rPr>
              <a:t>토큰만 입력하면 어떤 단어로 </a:t>
            </a:r>
            <a:r>
              <a:rPr lang="ko-KR" altLang="en-US" dirty="0" err="1">
                <a:latin typeface="맑은 고딕"/>
                <a:cs typeface="맑은 고딕"/>
              </a:rPr>
              <a:t>시작하는게</a:t>
            </a:r>
            <a:r>
              <a:rPr lang="ko-KR" altLang="en-US" dirty="0">
                <a:latin typeface="맑은 고딕"/>
                <a:cs typeface="맑은 고딕"/>
              </a:rPr>
              <a:t> 적절한지 모델이 알기 어려움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많은 텍스트가 들어올 수록 출력 토큰의 범위가 줄어들어 예측 가능한 결과를 얻을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출력의 길이는 무한정 늘 수 있으나 </a:t>
            </a:r>
            <a:r>
              <a:rPr lang="en-US" altLang="ko-KR" dirty="0">
                <a:latin typeface="맑은 고딕"/>
                <a:cs typeface="맑은 고딕"/>
              </a:rPr>
              <a:t>decode</a:t>
            </a:r>
            <a:r>
              <a:rPr lang="ko-KR" altLang="en-US" dirty="0">
                <a:latin typeface="맑은 고딕"/>
                <a:cs typeface="맑은 고딕"/>
              </a:rPr>
              <a:t>의 종류에 따라 제한이 있을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제한이 있는 경우 제한에 맞추어 </a:t>
            </a:r>
            <a:r>
              <a:rPr lang="en-US" altLang="ko-KR" dirty="0">
                <a:latin typeface="맑은 고딕"/>
                <a:cs typeface="맑은 고딕"/>
              </a:rPr>
              <a:t>truncate </a:t>
            </a:r>
            <a:r>
              <a:rPr lang="ko-KR" altLang="en-US" dirty="0" err="1">
                <a:latin typeface="맑은 고딕"/>
                <a:cs typeface="맑은 고딕"/>
              </a:rPr>
              <a:t>하는게</a:t>
            </a:r>
            <a:r>
              <a:rPr lang="ko-KR" altLang="en-US" dirty="0">
                <a:latin typeface="맑은 고딕"/>
                <a:cs typeface="맑은 고딕"/>
              </a:rPr>
              <a:t> 일반적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토큰 단위로 입력하기 때문에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토크나이저의 역할이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한국어 토큰이 없는 </a:t>
            </a:r>
            <a:r>
              <a:rPr lang="ko-KR" altLang="en-US" dirty="0" err="1">
                <a:latin typeface="맑은 고딕"/>
                <a:cs typeface="맑은 고딕"/>
              </a:rPr>
              <a:t>토크나이저로는</a:t>
            </a:r>
            <a:r>
              <a:rPr lang="ko-KR" altLang="en-US" dirty="0">
                <a:latin typeface="맑은 고딕"/>
                <a:cs typeface="맑은 고딕"/>
              </a:rPr>
              <a:t> 한국어 성능이 낮을 수 밖에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전문 용어가 많이 들어간 문제를 풀기위해서는 전문 용어에 대한 토큰 사전이 도움이 될 수 있음</a:t>
            </a: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C3A33CE-00D6-8A76-DFD5-BC3B19736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6" r="-295"/>
          <a:stretch/>
        </p:blipFill>
        <p:spPr bwMode="auto">
          <a:xfrm>
            <a:off x="8247707" y="1528962"/>
            <a:ext cx="3639492" cy="417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D0737-509D-4EB3-37F5-1BEC4A734345}"/>
              </a:ext>
            </a:extLst>
          </p:cNvPr>
          <p:cNvSpPr txBox="1"/>
          <p:nvPr/>
        </p:nvSpPr>
        <p:spPr>
          <a:xfrm>
            <a:off x="7478164" y="1804395"/>
            <a:ext cx="81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9E852-17B7-8325-72B7-D91A088C7803}"/>
              </a:ext>
            </a:extLst>
          </p:cNvPr>
          <p:cNvSpPr txBox="1"/>
          <p:nvPr/>
        </p:nvSpPr>
        <p:spPr>
          <a:xfrm>
            <a:off x="7478164" y="5335246"/>
            <a:ext cx="81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39827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61D78-EE5E-46B3-084F-F13030BC5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622E9-A0C5-6274-F2D4-0B2FC2A6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B9F15-A0C6-1A62-455D-A4C3670C8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학습된 방식을 이해하고 활용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모델마다 어떤 형태의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출력이 적합한지는 </a:t>
            </a: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된 형식에 따라 크게 달라질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언어모델은 </a:t>
            </a:r>
            <a:r>
              <a:rPr lang="en-US" altLang="ko-KR" dirty="0">
                <a:latin typeface="맑은 고딕"/>
                <a:cs typeface="맑은 고딕"/>
              </a:rPr>
              <a:t>~~ </a:t>
            </a:r>
            <a:r>
              <a:rPr lang="ko-KR" altLang="en-US" dirty="0">
                <a:latin typeface="맑은 고딕"/>
                <a:cs typeface="맑은 고딕"/>
              </a:rPr>
              <a:t>한 방식으로 텍스트를 적어야 한다 라고 단정지어서 이야기 할 수 없는 이유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Fine-tuning</a:t>
            </a:r>
            <a:r>
              <a:rPr lang="ko-KR" altLang="en-US" dirty="0">
                <a:latin typeface="맑은 고딕"/>
                <a:cs typeface="맑은 고딕"/>
              </a:rPr>
              <a:t>된 방식에 따라 입력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출력을 적절하게 </a:t>
            </a:r>
            <a:r>
              <a:rPr lang="ko-KR" altLang="en-US" dirty="0" err="1">
                <a:latin typeface="맑은 고딕"/>
                <a:cs typeface="맑은 고딕"/>
              </a:rPr>
              <a:t>두어야함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학습에 사용된 데이터의 언어가 어떻게 되는지도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영어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한국어 모두 학습에 사용되었다고 해도 영어 지식을 한국어로 말할 수 있는지는 다른 이야기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언어모델의 일종이기 때문에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입력과 출력이 자연스럽게 이어질 수 있도록 해야함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DECODER </a:t>
            </a:r>
            <a:r>
              <a:rPr lang="ko-KR" altLang="en-US" dirty="0">
                <a:latin typeface="맑은 고딕"/>
                <a:cs typeface="맑은 고딕"/>
              </a:rPr>
              <a:t>모델 입장에선 사실 입 출력의 개념이 분리가 안 되어있음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2403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C0301-028C-888F-3835-01C56F934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B77A2-25BA-837A-B47C-6152CE23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9CA40-3E10-839D-3053-255B145E73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언어모델은 비지도학습 기반이므로 세밀한 컨트롤은 할 수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부적절 발언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욕설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성차별 등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  <a:r>
              <a:rPr lang="ko-KR" altLang="en-US" dirty="0">
                <a:latin typeface="맑은 고딕"/>
                <a:cs typeface="맑은 고딕"/>
              </a:rPr>
              <a:t>이 발생하지 않기 위해서는 학습데이터에 존재하지 않거나 </a:t>
            </a:r>
            <a:r>
              <a:rPr lang="en-US" altLang="ko-KR" dirty="0">
                <a:latin typeface="맑은 고딕"/>
                <a:cs typeface="맑은 고딕"/>
              </a:rPr>
              <a:t>finetuning </a:t>
            </a:r>
            <a:r>
              <a:rPr lang="ko-KR" altLang="en-US" dirty="0">
                <a:latin typeface="맑은 고딕"/>
                <a:cs typeface="맑은 고딕"/>
              </a:rPr>
              <a:t>과정에서 발생하지 않도록 많은 조치를 취해야 함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학습데이터에 존재하지 </a:t>
            </a:r>
            <a:r>
              <a:rPr lang="ko-KR" altLang="en-US" dirty="0" err="1">
                <a:latin typeface="맑은 고딕"/>
                <a:cs typeface="맑은 고딕"/>
              </a:rPr>
              <a:t>않기란</a:t>
            </a:r>
            <a:r>
              <a:rPr lang="ko-KR" altLang="en-US" dirty="0">
                <a:latin typeface="맑은 고딕"/>
                <a:cs typeface="맑은 고딕"/>
              </a:rPr>
              <a:t> 쉽지 않음</a:t>
            </a:r>
            <a:endParaRPr lang="en-US" altLang="ko-KR" dirty="0">
              <a:latin typeface="맑은 고딕"/>
              <a:cs typeface="맑은 고딕"/>
            </a:endParaRPr>
          </a:p>
          <a:p>
            <a:pPr marL="1612900" lvl="3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모든 학습데이터를 검수할 수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 err="1">
                <a:latin typeface="맑은 고딕"/>
                <a:cs typeface="맑은 고딕"/>
              </a:rPr>
              <a:t>할루시네이션</a:t>
            </a:r>
            <a:r>
              <a:rPr lang="ko-KR" altLang="en-US" dirty="0">
                <a:latin typeface="맑은 고딕"/>
                <a:cs typeface="맑은 고딕"/>
              </a:rPr>
              <a:t> 문제는 해결이 어려움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지식을 저장한다고는 해도 명시적 저장이 아니고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기본적으로는 언어모델이기 때문에 발생할 수 밖에 없음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특히 </a:t>
            </a:r>
            <a:r>
              <a:rPr lang="en-US" altLang="ko-KR" dirty="0">
                <a:latin typeface="맑은 고딕"/>
                <a:cs typeface="맑은 고딕"/>
              </a:rPr>
              <a:t>Decoder </a:t>
            </a:r>
            <a:r>
              <a:rPr lang="ko-KR" altLang="en-US" dirty="0">
                <a:latin typeface="맑은 고딕"/>
                <a:cs typeface="맑은 고딕"/>
              </a:rPr>
              <a:t>모델의 특징으로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대답할 수 있는지 없는지 판별하기 보다 가장 가능성이 높은 토큰을 생성해내는 방식이므로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생성하는 토큰의 사실여부 판단이 어려움</a:t>
            </a:r>
          </a:p>
        </p:txBody>
      </p:sp>
    </p:spTree>
    <p:extLst>
      <p:ext uri="{BB962C8B-B14F-4D97-AF65-F5344CB8AC3E}">
        <p14:creationId xmlns:p14="http://schemas.microsoft.com/office/powerpoint/2010/main" val="2560753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7FB7-5A7A-9863-2A30-3473EE685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0BB28-AF8F-4733-C89E-465477B5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을 잘 활용하기 위해서는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87BF1-A760-E5E9-C108-2FC23CE55C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Transformer Decoder </a:t>
            </a:r>
            <a:r>
              <a:rPr lang="ko-KR" altLang="en-US" dirty="0">
                <a:latin typeface="맑은 고딕"/>
                <a:cs typeface="맑은 고딕"/>
              </a:rPr>
              <a:t>구조이기 때문에 입력 길이가 제한됨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Transformer </a:t>
            </a:r>
            <a:r>
              <a:rPr lang="ko-KR" altLang="en-US" dirty="0">
                <a:latin typeface="맑은 고딕"/>
                <a:cs typeface="맑은 고딕"/>
              </a:rPr>
              <a:t>구조이기 때문에 입력에 어떤 정보가 들어가는지가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RAG, in-context learning</a:t>
            </a:r>
            <a:r>
              <a:rPr lang="ko-KR" altLang="en-US" dirty="0">
                <a:latin typeface="맑은 고딕"/>
                <a:cs typeface="맑은 고딕"/>
              </a:rPr>
              <a:t>를 이용하여 프롬프트에 내가 필요한 정보를 추가해주는 것이 </a:t>
            </a:r>
            <a:r>
              <a:rPr lang="ko-KR" altLang="en-US" dirty="0" err="1">
                <a:latin typeface="맑은 고딕"/>
                <a:cs typeface="맑은 고딕"/>
              </a:rPr>
              <a:t>할루시네이션</a:t>
            </a:r>
            <a:r>
              <a:rPr lang="ko-KR" altLang="en-US" dirty="0">
                <a:latin typeface="맑은 고딕"/>
                <a:cs typeface="맑은 고딕"/>
              </a:rPr>
              <a:t> 감소에도 효과적이고 올바른 답을 할 가능성이 높음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이러한 정보를 추가할 때에도 언어모델에 알맞도록 자연스럽게 이어지는 것이 중요</a:t>
            </a:r>
            <a:endParaRPr lang="en-US" altLang="ko-KR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일반적인 </a:t>
            </a:r>
            <a:r>
              <a:rPr lang="en-US" altLang="ko-KR" dirty="0">
                <a:latin typeface="맑은 고딕"/>
                <a:cs typeface="맑은 고딕"/>
              </a:rPr>
              <a:t>chatbot </a:t>
            </a:r>
            <a:r>
              <a:rPr lang="ko-KR" altLang="en-US" dirty="0">
                <a:latin typeface="맑은 고딕"/>
                <a:cs typeface="맑은 고딕"/>
              </a:rPr>
              <a:t>형태의 모듈에서는</a:t>
            </a:r>
            <a:r>
              <a:rPr lang="en-US" altLang="ko-KR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아래와 같은 </a:t>
            </a:r>
            <a:r>
              <a:rPr lang="en-US" altLang="ko-KR" dirty="0">
                <a:latin typeface="맑은 고딕"/>
                <a:cs typeface="맑은 고딕"/>
              </a:rPr>
              <a:t>prompt</a:t>
            </a:r>
            <a:r>
              <a:rPr lang="ko-KR" altLang="en-US" dirty="0">
                <a:latin typeface="맑은 고딕"/>
                <a:cs typeface="맑은 고딕"/>
              </a:rPr>
              <a:t>가 내장되어 있음</a:t>
            </a:r>
            <a:endParaRPr lang="en-US" altLang="ko-KR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1800" dirty="0">
                <a:latin typeface="맑은 고딕"/>
                <a:cs typeface="맑은 고딕"/>
              </a:rPr>
              <a:t>“Assistant</a:t>
            </a:r>
            <a:r>
              <a:rPr lang="ko-KR" altLang="en-US" sz="1800" dirty="0">
                <a:latin typeface="맑은 고딕"/>
                <a:cs typeface="맑은 고딕"/>
              </a:rPr>
              <a:t>는 </a:t>
            </a:r>
            <a:r>
              <a:rPr lang="en-US" altLang="ko-KR" sz="1800" dirty="0">
                <a:latin typeface="맑은 고딕"/>
                <a:cs typeface="맑은 고딕"/>
              </a:rPr>
              <a:t>User</a:t>
            </a:r>
            <a:r>
              <a:rPr lang="ko-KR" altLang="en-US" sz="1800" dirty="0">
                <a:latin typeface="맑은 고딕"/>
                <a:cs typeface="맑은 고딕"/>
              </a:rPr>
              <a:t>의 유능한 </a:t>
            </a:r>
            <a:r>
              <a:rPr lang="en-US" altLang="ko-KR" sz="1800" dirty="0">
                <a:latin typeface="맑은 고딕"/>
                <a:cs typeface="맑은 고딕"/>
              </a:rPr>
              <a:t>AI </a:t>
            </a:r>
            <a:r>
              <a:rPr lang="ko-KR" altLang="en-US" sz="1800" dirty="0">
                <a:latin typeface="맑은 고딕"/>
                <a:cs typeface="맑은 고딕"/>
              </a:rPr>
              <a:t>어시스턴트 입니다</a:t>
            </a:r>
            <a:r>
              <a:rPr lang="en-US" altLang="ko-KR" sz="1800" dirty="0">
                <a:latin typeface="맑은 고딕"/>
                <a:cs typeface="맑은 고딕"/>
              </a:rPr>
              <a:t>. User</a:t>
            </a:r>
            <a:r>
              <a:rPr lang="ko-KR" altLang="en-US" sz="1800" dirty="0">
                <a:latin typeface="맑은 고딕"/>
                <a:cs typeface="맑은 고딕"/>
              </a:rPr>
              <a:t>의 질문에 대해 친절하게 답변합니다</a:t>
            </a:r>
            <a:r>
              <a:rPr lang="en-US" altLang="ko-KR" sz="1800" dirty="0">
                <a:latin typeface="맑은 고딕"/>
                <a:cs typeface="맑은 고딕"/>
              </a:rPr>
              <a:t>. User:</a:t>
            </a:r>
            <a:r>
              <a:rPr lang="ko-KR" altLang="en-US" sz="1800" dirty="0"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"/>
                <a:cs typeface="맑은 고딕"/>
              </a:rPr>
              <a:t>#</a:t>
            </a:r>
            <a:r>
              <a:rPr lang="ko-KR" altLang="en-US" sz="1800" dirty="0">
                <a:solidFill>
                  <a:srgbClr val="FF0000"/>
                </a:solidFill>
                <a:latin typeface="맑은 고딕"/>
                <a:cs typeface="맑은 고딕"/>
              </a:rPr>
              <a:t>사용자의 입력</a:t>
            </a:r>
            <a:r>
              <a:rPr lang="en-US" altLang="ko-KR" sz="1800" dirty="0">
                <a:solidFill>
                  <a:srgbClr val="FF0000"/>
                </a:solidFill>
                <a:latin typeface="맑은 고딕"/>
                <a:cs typeface="맑은 고딕"/>
              </a:rPr>
              <a:t>#</a:t>
            </a:r>
            <a:r>
              <a:rPr lang="en-US" altLang="ko-KR" sz="1800" dirty="0">
                <a:latin typeface="맑은 고딕"/>
                <a:cs typeface="맑은 고딕"/>
              </a:rPr>
              <a:t> \n</a:t>
            </a:r>
            <a:r>
              <a:rPr lang="ko-KR" altLang="en-US" sz="1800" dirty="0"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latin typeface="맑은 고딕"/>
                <a:cs typeface="맑은 고딕"/>
              </a:rPr>
              <a:t>Assistant: “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&lt;- </a:t>
            </a:r>
            <a:r>
              <a:rPr lang="ko-KR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사용자가 입력한 것을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#</a:t>
            </a:r>
            <a:r>
              <a:rPr lang="ko-KR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사용자의 입력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# </a:t>
            </a:r>
            <a:r>
              <a:rPr lang="ko-KR" alt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맑은 고딕"/>
                <a:cs typeface="맑은 고딕"/>
              </a:rPr>
              <a:t>부분에 치환하여 모델에 입력</a:t>
            </a: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대량의 자료를 자동으로 처리하기 위해서는 형식에 맞는 출력이 나오도록 조절이 필요 </a:t>
            </a:r>
            <a:r>
              <a:rPr lang="en-US" altLang="ko-KR" dirty="0">
                <a:latin typeface="맑은 고딕"/>
                <a:cs typeface="맑은 고딕"/>
              </a:rPr>
              <a:t>-&gt; </a:t>
            </a:r>
            <a:r>
              <a:rPr lang="ko-KR" altLang="en-US" dirty="0">
                <a:latin typeface="맑은 고딕"/>
                <a:cs typeface="맑은 고딕"/>
              </a:rPr>
              <a:t>모든 데이터가 출력 형식에 맞지 않을 수 있다는 것을 감안하고 설계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647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5B21-9AAA-38FB-8700-0A40D9B1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F09B5-D225-CA64-CF0F-850DEF79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모델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2F0DF7-1573-18B6-DF67-CB0C916B1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입력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학습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2156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5F577-6A64-3EAD-4A10-D9C8A21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B63AF-A51D-6CE7-3F69-9AC80B37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26884-364D-824C-CB3F-3784705B4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096631"/>
            <a:ext cx="7979983" cy="5389961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오전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(10:00 - 12:00)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강의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1: LLM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실습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환경 세팅 및 추론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오후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(13:00 - 17:00)</a:t>
            </a: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강의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2: LLM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학습 관점에서의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실습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성능향상 기본 실습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245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32FB0-0179-0B93-39A0-7DB0446D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ML to Foundation Model</a:t>
            </a:r>
            <a:endParaRPr lang="ko-KR" altLang="en-US" sz="2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CB0173-4BD6-4F8A-B39E-050B49C044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4C6FA-6713-0BC2-6485-8C681AB1A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8744" y="1331524"/>
            <a:ext cx="4407568" cy="4995133"/>
          </a:xfrm>
        </p:spPr>
        <p:txBody>
          <a:bodyPr/>
          <a:lstStyle/>
          <a:p>
            <a:r>
              <a:rPr lang="en-US" altLang="ko-KR"/>
              <a:t>Foundation Models</a:t>
            </a:r>
          </a:p>
          <a:p>
            <a:pPr lvl="1"/>
            <a:r>
              <a:rPr lang="en-US" altLang="ko-KR"/>
              <a:t>Language Models</a:t>
            </a:r>
          </a:p>
          <a:p>
            <a:pPr lvl="2"/>
            <a:r>
              <a:rPr lang="en-US" altLang="ko-KR"/>
              <a:t>BERT, GPT-3, …</a:t>
            </a:r>
          </a:p>
          <a:p>
            <a:pPr lvl="1"/>
            <a:r>
              <a:rPr lang="en-US" altLang="ko-KR"/>
              <a:t>VL Models</a:t>
            </a:r>
          </a:p>
          <a:p>
            <a:pPr lvl="2"/>
            <a:r>
              <a:rPr lang="en-US" altLang="ko-KR"/>
              <a:t>CLIP, ViLT, …</a:t>
            </a:r>
          </a:p>
          <a:p>
            <a:r>
              <a:rPr lang="en-US" altLang="ko-KR"/>
              <a:t>improves overall performance for most tasks</a:t>
            </a:r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29EAF1-C27B-FC52-475E-E4501D29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4" y="1265252"/>
            <a:ext cx="6920590" cy="1318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72B6E3-9878-B2A5-32E6-A07131FC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80" y="2591219"/>
            <a:ext cx="5239737" cy="36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72E119-6FD3-B759-92D7-D333FB1E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596754"/>
            <a:ext cx="10770154" cy="56644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38FA80-B93D-1823-636E-7BFF61EF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Language Models</a:t>
            </a:r>
            <a:r>
              <a:rPr lang="en-US" altLang="ko-KR" dirty="0"/>
              <a:t> </a:t>
            </a:r>
            <a:endParaRPr lang="ko-KR" altLang="en-US" sz="2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1C1426-5DC6-D5BF-E37D-5EBE24A9C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6B5B47-13FC-03D0-B61D-F502506060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331524"/>
            <a:ext cx="6452508" cy="499513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Large NLP models handle more challenging tasks</a:t>
            </a:r>
          </a:p>
          <a:p>
            <a:pPr lvl="1"/>
            <a:r>
              <a:rPr lang="en-US" altLang="ko-KR" sz="1600" dirty="0"/>
              <a:t>generate well-written texts (</a:t>
            </a:r>
            <a:r>
              <a:rPr lang="en-US" altLang="ko-KR" sz="1600" dirty="0" err="1"/>
              <a:t>ChatGPT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e.g., summarization</a:t>
            </a:r>
          </a:p>
          <a:p>
            <a:r>
              <a:rPr lang="en-US" altLang="ko-KR" sz="1800" dirty="0"/>
              <a:t>Limitation: high cost</a:t>
            </a:r>
          </a:p>
          <a:p>
            <a:pPr lvl="1"/>
            <a:r>
              <a:rPr lang="en-US" altLang="ko-KR" sz="1600" dirty="0"/>
              <a:t>e.g., GPT-3 model takes 1,024 NVIDIA A100 GPUs over a month</a:t>
            </a:r>
          </a:p>
          <a:p>
            <a:r>
              <a:rPr lang="en-US" altLang="ko-KR" sz="2000" dirty="0"/>
              <a:t>So, most models follow the </a:t>
            </a:r>
            <a:r>
              <a:rPr lang="en-US" altLang="ko-KR" sz="2000" dirty="0" err="1"/>
              <a:t>approches</a:t>
            </a:r>
            <a:r>
              <a:rPr lang="en-US" altLang="ko-KR" sz="2000" dirty="0"/>
              <a:t>;</a:t>
            </a:r>
          </a:p>
          <a:p>
            <a:pPr lvl="1"/>
            <a:r>
              <a:rPr lang="en-US" altLang="ko-KR" sz="1600" dirty="0"/>
              <a:t>Zero-shot, few-shot, Prompt Engineering,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1F1D8-208F-EF0A-F844-521DCAA7E569}"/>
              </a:ext>
            </a:extLst>
          </p:cNvPr>
          <p:cNvSpPr txBox="1"/>
          <p:nvPr/>
        </p:nvSpPr>
        <p:spPr>
          <a:xfrm>
            <a:off x="1422400" y="641436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Paul McLellan</a:t>
            </a:r>
            <a:r>
              <a:rPr lang="en-US" altLang="ko-KR"/>
              <a:t>, 2022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29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AEFBF-0151-C4A2-4783-AEC62D40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without further training – Prompt Engineering</a:t>
            </a:r>
            <a:endParaRPr lang="ko-KR" altLang="en-US" sz="2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258086-A2F0-A0C6-84DC-8C7FB2EF6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D8BB9-CA0D-A405-018B-4677EA20F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Prompt Engineering is an effort</a:t>
            </a:r>
          </a:p>
          <a:p>
            <a:pPr lvl="1"/>
            <a:r>
              <a:rPr lang="en-US" altLang="ko-KR" dirty="0"/>
              <a:t>to get knowledge from the pre-trained language models</a:t>
            </a:r>
          </a:p>
          <a:p>
            <a:pPr lvl="1"/>
            <a:r>
              <a:rPr lang="en-US" altLang="ko-KR" dirty="0"/>
              <a:t>without further training process (e.g., fine-tuning)</a:t>
            </a:r>
          </a:p>
          <a:p>
            <a:pPr lvl="1"/>
            <a:r>
              <a:rPr lang="en-US" altLang="ko-KR" dirty="0"/>
              <a:t>using human-written prompt with human efforts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518EF4-3C12-6C3A-6711-190B5707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81" y="3429000"/>
            <a:ext cx="6538899" cy="33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0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F1C0C-C683-BFF6-5D35-9A5F70CB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However, we (always) need more further training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8E4418-5A32-9AB2-58DD-123CBCB5E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124458-55BA-AFF0-E230-4BA267876C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Language models are not perfect;</a:t>
            </a:r>
          </a:p>
          <a:p>
            <a:pPr lvl="1"/>
            <a:r>
              <a:rPr lang="en-US" altLang="ko-KR" dirty="0"/>
              <a:t>it cannot cover all real-word problem</a:t>
            </a:r>
          </a:p>
          <a:p>
            <a:pPr lvl="1"/>
            <a:r>
              <a:rPr lang="en-US" altLang="ko-KR" dirty="0"/>
              <a:t>it needs domain adaptation for low-resource tasks</a:t>
            </a:r>
          </a:p>
          <a:p>
            <a:pPr lvl="2"/>
            <a:r>
              <a:rPr lang="en-US" altLang="ko-KR" dirty="0"/>
              <a:t>E.g., resource poor language, expert domain such as clinical field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Many tasks need to tune the language models:</a:t>
            </a:r>
          </a:p>
          <a:p>
            <a:pPr lvl="1"/>
            <a:r>
              <a:rPr lang="en-US" altLang="ko-KR" dirty="0"/>
              <a:t>Persona chat</a:t>
            </a:r>
          </a:p>
          <a:p>
            <a:pPr lvl="1"/>
            <a:r>
              <a:rPr lang="en-US" altLang="ko-KR" dirty="0"/>
              <a:t>Clinical note generation</a:t>
            </a:r>
          </a:p>
          <a:p>
            <a:pPr lvl="1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with less dataset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930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61DF5-B870-C27E-3297-412889F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F09ECB-C04B-1236-5C3B-F9A080D93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6938E4-5BD1-B686-9C20-DFF21F741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unsupervised learning </a:t>
            </a:r>
            <a:r>
              <a:rPr lang="ko-KR" altLang="en-US" dirty="0"/>
              <a:t>으로 학습되는 </a:t>
            </a:r>
            <a:r>
              <a:rPr lang="en-US" altLang="ko-KR" dirty="0"/>
              <a:t>LLM</a:t>
            </a:r>
            <a:r>
              <a:rPr lang="ko-KR" altLang="en-US" dirty="0"/>
              <a:t>은 큰 코퍼스로부터 많은 지식을 습득하고 추론을 할 수 있지만 </a:t>
            </a:r>
            <a:r>
              <a:rPr lang="en-US" altLang="ko-KR" dirty="0"/>
              <a:t>unsupervised learning</a:t>
            </a:r>
            <a:r>
              <a:rPr lang="ko-KR" altLang="en-US" dirty="0"/>
              <a:t>의 특성으로 모델의 정확한 동작은 컨트롤하기 쉽지 않다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일단 학습데이터가 너무 다양함 </a:t>
            </a:r>
            <a:r>
              <a:rPr lang="en-US" altLang="ko-KR" dirty="0"/>
              <a:t>-&gt; </a:t>
            </a:r>
            <a:r>
              <a:rPr lang="ko-KR" altLang="en-US" dirty="0"/>
              <a:t>지식 습득에는 좋으나 우리가 원하는 응답이 아님</a:t>
            </a:r>
            <a:endParaRPr lang="en-US" altLang="ko-KR" dirty="0"/>
          </a:p>
          <a:p>
            <a:pPr lvl="1"/>
            <a:r>
              <a:rPr lang="en-US" altLang="ko-KR" dirty="0"/>
              <a:t>EX&gt; AI </a:t>
            </a:r>
            <a:r>
              <a:rPr lang="ko-KR" altLang="en-US" dirty="0"/>
              <a:t>코딩 </a:t>
            </a:r>
            <a:r>
              <a:rPr lang="ko-KR" altLang="en-US" dirty="0" err="1"/>
              <a:t>어시스턴트가</a:t>
            </a:r>
            <a:r>
              <a:rPr lang="ko-KR" altLang="en-US" dirty="0"/>
              <a:t> 오류가 섞인 코드를 디버깅을 위해 이해하고 있지만</a:t>
            </a:r>
            <a:r>
              <a:rPr lang="en-US" altLang="ko-KR" dirty="0"/>
              <a:t>, </a:t>
            </a:r>
            <a:r>
              <a:rPr lang="ko-KR" altLang="en-US" dirty="0"/>
              <a:t>고품질 코드를 원하는 사람에게는 적절한 코드가 아님 </a:t>
            </a:r>
            <a:r>
              <a:rPr lang="en-US" altLang="ko-KR" dirty="0"/>
              <a:t>-&gt; </a:t>
            </a:r>
            <a:r>
              <a:rPr lang="ko-KR" altLang="en-US" dirty="0"/>
              <a:t>잘 선택해서 주도록 </a:t>
            </a:r>
            <a:r>
              <a:rPr lang="ko-KR" altLang="en-US" dirty="0" err="1"/>
              <a:t>편향되어야함</a:t>
            </a:r>
            <a:endParaRPr lang="en-US" altLang="ko-KR" dirty="0"/>
          </a:p>
          <a:p>
            <a:pPr lvl="1"/>
            <a:r>
              <a:rPr lang="ko-KR" altLang="en-US" dirty="0"/>
              <a:t>대다수의 사람들이 오해하는 내용에 대해</a:t>
            </a:r>
            <a:r>
              <a:rPr lang="en-US" altLang="ko-KR" dirty="0"/>
              <a:t>, </a:t>
            </a:r>
            <a:r>
              <a:rPr lang="ko-KR" altLang="en-US" dirty="0"/>
              <a:t>오해를 인식을 하기는 원해도 해당 오해가 사실이라고 </a:t>
            </a:r>
            <a:r>
              <a:rPr lang="ko-KR" altLang="en-US" dirty="0" err="1"/>
              <a:t>주장하는것은</a:t>
            </a:r>
            <a:r>
              <a:rPr lang="ko-KR" altLang="en-US" dirty="0"/>
              <a:t> 바라지 않음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8775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2137-2882-5F64-5A15-7681CCE5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FFD62-1E96-F85E-9173-829E7C0A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C848E5-0633-9875-8405-74FDB1AAA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 lnSpcReduction="10000"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크기가 크면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대체로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성능이 좋다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크기가 크다는 것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파라미터의 개수가 많다는 것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이 의미하는 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인간으로 치면 뇌세포가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많은것임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더 많은 지식을 저장할 수 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크기가 큰 경우의 단점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리소스가 많이 든다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메모리도 많이 필요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시간도 많이 필요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추론에도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오래걸림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시키는데에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rial" panose="020B0604020202020204" pitchFamily="34" charset="0"/>
              </a:rPr>
              <a:t>데이터가 더 많이 필요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하다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데이터가 적은 경우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overfitting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되기 쉬움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685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A7E66-6412-20ED-CC66-7CFC9308A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A673A-7988-3DC3-425D-991520D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FE1A68-3868-AF8F-D951-3CAA29049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5976007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GPGPU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General-Purpose computing on Graphics Processing Units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머릿글자로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직역하면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'GPU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범용 연산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'. CPU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가 맡았던 연산을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에도 사용해 연산 속도를 향상 시키는 기술이다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 비해 연산을 수행하는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core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개수가 많음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CPU: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소수의 똑똑한 사람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수많은 단순 노동자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Core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의 개수가 많다는 것은 동시에 여러 연산을 할 수 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CCEF53-C0BE-3F51-25C1-EB3F908F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69" y="1088243"/>
            <a:ext cx="5003406" cy="28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8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24200-FC8A-09AB-7142-8A48D30B2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D463B-ED2E-B11C-9369-6CCF4D3F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23F4E-FD15-DCFC-9D05-711BD1D1C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9588339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메모리 사용량에 영향을 주는 것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크기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파라미터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정밀도는 어떻게 하는지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?(4bit, 8bit, 16bit, 32bit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Context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크기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Batch size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중인지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? </a:t>
            </a: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중이라면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gradient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값 저장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Gradient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값을 업데이트 하기 위한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계산값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저장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중이라면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PEFT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활용하는지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pPr lvl="2" fontAlgn="base"/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옵티마이저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상태값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기타 임시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저장값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(GPU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모델마다 다름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3092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7ABF0-6E71-4A71-FAF9-1DBB37A1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many PEFT approaches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5952-52DB-0625-1EEB-012C5F337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3F9961-D825-1BF3-E758-FAEDA2967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PEFT(parameter-efficient fine tuning)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전체의 파라미터를 전부 업데이트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하는것이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아니라 일부만 업데이트해도 원하는 형식으로 변경할 수 있다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 중 메모리 사용량을 감소시키기 위한 목적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27F6D1-A9FC-5387-789C-05922DC3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02" y="3429000"/>
            <a:ext cx="10724984" cy="21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10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47998-E3DE-5B06-BB78-6260871A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57CF0-EF00-3704-FDF2-EA3A12D1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B7CD3E-9090-A48E-657F-0042A9486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3" y="1088243"/>
            <a:ext cx="7336066" cy="5238414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LoRA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기존 모델에서 어떻게 가중치가 학습되었는지 상관성을 보여줌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사전 학습된 언어 모델의 파라미터를 동결하고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Decomposed matrix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만을 학습시켜 병렬적으로 학습을 수행하는 방식임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Fully Fine-tuning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대비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0.01%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미만의 파라미터를 사용하여 파라미터 크기가 큰 모델도 실험 환경에서 미세조정이 가능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학습된 부분을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adapter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라고 부름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6A9B33-BD80-7976-3D69-DD5B5AEA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608" y="2249957"/>
            <a:ext cx="37528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6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ECB9-2572-2032-DB8A-5298428B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3B40F-5C02-32B0-1C1D-180368A5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방법의 변화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C79ED0-7A9B-B6FE-903C-E98643B99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430253"/>
          </a:xfrm>
        </p:spPr>
        <p:txBody>
          <a:bodyPr>
            <a:normAutofit lnSpcReduction="10000"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통계적인 방법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LSE, TF-IDF, SVM </a:t>
            </a:r>
            <a:r>
              <a:rPr lang="ko-KR" altLang="en-US" spc="5" dirty="0">
                <a:latin typeface="맑은 고딕"/>
                <a:cs typeface="맑은 고딕"/>
              </a:rPr>
              <a:t>등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최근까지도 형태소 분석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구문 분석 등은 통계적인 방법을 사용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딥러닝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임베딩 방법의 발전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One-hot encoding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Word2vec, Glove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 err="1">
                <a:latin typeface="맑은 고딕"/>
                <a:cs typeface="맑은 고딕"/>
              </a:rPr>
              <a:t>ELMo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BERT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 err="1">
                <a:latin typeface="맑은 고딕"/>
                <a:cs typeface="맑은 고딕"/>
              </a:rPr>
              <a:t>토크나이즈</a:t>
            </a:r>
            <a:r>
              <a:rPr lang="ko-KR" altLang="en-US" spc="5" dirty="0">
                <a:latin typeface="맑은 고딕"/>
                <a:cs typeface="맑은 고딕"/>
              </a:rPr>
              <a:t> 방법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어절 단위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형태소 단위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Sentence piece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endParaRPr lang="en-US" altLang="ko-KR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ko-KR" altLang="en-US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4807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602E-22EA-DAEB-E112-BC653D20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8EDF8-3F6F-9BBB-7B47-8E196191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크기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611CE7-2314-4AFD-A1F7-06687BF442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양자화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(Quantization)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파라미터 값을 굳이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32bit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전부 활용하지 않고 더 낮은 정밀도로 계산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 파라미터의 개수는 유지하면서 모델 파라미터가 차지하는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GPU Memory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감소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모델의 성능이 저하됨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EF1EAC-5E67-B638-B715-456AE692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18" y="3033052"/>
            <a:ext cx="71247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0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D2F37-843D-9C05-4B15-5DEA0B11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1B2E6-940C-2C69-A43E-75870964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40A68-B3C4-C20E-94CF-F8C69224F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 기본 개념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기본적인 형태는 모델에서 학습한 방식대로 프롬프트를 작성하는 것이 가장 좋음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기본적으로 언어모델이 응답하는 것이므로 논리의 비약이 최대한 일어나지 않도록 작성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응답에 필요한 정보는 최대한 넣어서 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여러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Meta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정보들을 같이 입력해줌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Task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 대한 자세한 설명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필요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예시를 넣어주면 좋음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8821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257B-EA72-FAE7-2E3D-1B0447AD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2408F-995D-E447-C3E4-B7BC3D65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7B660-5849-F047-547B-BCDB97737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 작성 요령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구체적으로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지시해야함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생성 모델이므로 지시한 어휘와 내용을 참조하는데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파라미터에 들어간 지식보다 훨씬 강력하게 영향을 준다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모호한 지시는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피하는것이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좋음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"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설명은 간결하게 몇 문장으로만 하고 너무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자세히는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하지 말아 줘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."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와 같은 지시는 사실상 의미가 없을 수 있다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하지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말아야할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것에 대한 지시는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피하는것이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좋음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spcAft>
                <a:spcPts val="450"/>
              </a:spcAft>
            </a:pP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Transformer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기반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Decoder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모델이므로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하지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말아야할것에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대한 지시문에 대해 부정어 보다 하지 말아야 한다고 설명한 키워드에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Attention score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가 더 높거나 비슷하게 가게 될 경우 오히려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하게될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가능성이 크다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36343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5987-DE62-CFB2-4BB9-2746EC386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E159C-194A-62A3-18C5-A3628006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705801-9FC0-59FB-A618-EDA08A271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In context learning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프롬프트의 내용만으로 하고자 하는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Task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를 수행하는 작업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GPT3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와 같이 크기가 큰 모델을 활용하기 위해 고안되었음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크기가 커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fine-tuning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을 하기가 어려웠음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fontAlgn="base"/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언어모델인것을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활용하여 생성하도록 프롬프트를 설계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최근 언어모델은 </a:t>
            </a:r>
            <a:r>
              <a:rPr lang="en-US" altLang="ko-KR" dirty="0">
                <a:latin typeface="맑은 고딕"/>
                <a:cs typeface="맑은 고딕"/>
              </a:rPr>
              <a:t>chatbot </a:t>
            </a:r>
            <a:r>
              <a:rPr lang="ko-KR" altLang="en-US" dirty="0">
                <a:latin typeface="맑은 고딕"/>
                <a:cs typeface="맑은 고딕"/>
              </a:rPr>
              <a:t>형태로 많이 학습해서 활용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모델의 성능을 향상시켜주기 위해 </a:t>
            </a:r>
            <a:r>
              <a:rPr lang="en-US" altLang="ko-KR" dirty="0">
                <a:latin typeface="맑은 고딕"/>
                <a:cs typeface="맑은 고딕"/>
              </a:rPr>
              <a:t>one-shot, few-shot</a:t>
            </a:r>
            <a:r>
              <a:rPr lang="ko-KR" altLang="en-US" dirty="0">
                <a:latin typeface="맑은 고딕"/>
                <a:cs typeface="맑은 고딕"/>
              </a:rPr>
              <a:t>으로 정보를 추가해주는 방식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13AEE-4EE6-0D8A-5382-D166B1AA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69" y="4130406"/>
            <a:ext cx="48101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8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E2E-CF91-FC56-7DAC-C220973D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8396F-0C0B-A61C-F871-E7048F9B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627E9-1782-2A98-C76E-7DE6C6D38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Chain-of-thought</a:t>
            </a: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추론하는 과정을 프롬프트에 예시로 넣어주어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6253E-C441-CFA7-EAE4-EB2B780E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94" y="2101013"/>
            <a:ext cx="6907731" cy="44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395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78D8B-F238-3E19-3450-423A64A87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90D61-CFB8-4A68-8835-1E569AFF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5B9485-3774-47BA-1B1D-3E0ED20C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75"/>
          <a:stretch/>
        </p:blipFill>
        <p:spPr>
          <a:xfrm>
            <a:off x="777880" y="1147257"/>
            <a:ext cx="10321670" cy="52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0F5FA-40E5-9C07-E677-6DBA91572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A2D3B-7C0F-5AD9-7D50-AE9F434E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8441E5-7EEE-31E5-7ABB-2F7568B5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79" y="1256496"/>
            <a:ext cx="10397230" cy="507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12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5D424-4001-0C7F-182B-52BBFF7E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CF74D-D0A0-4303-A07F-FE31770B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44B75-38C9-A6AD-89CA-E8620C72B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RAG(Retrieval-Augmented Generation)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검색을 통해 학습 데이터 소스 외부의 신뢰할 수 있는 지식 베이스를 참조하도록 하는 프로세스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의 </a:t>
            </a:r>
            <a:r>
              <a:rPr lang="ko-KR" altLang="en-US" dirty="0" err="1">
                <a:latin typeface="맑은 고딕"/>
                <a:cs typeface="맑은 고딕"/>
              </a:rPr>
              <a:t>할루시네이션</a:t>
            </a:r>
            <a:r>
              <a:rPr lang="ko-KR" altLang="en-US" dirty="0">
                <a:latin typeface="맑은 고딕"/>
                <a:cs typeface="맑은 고딕"/>
              </a:rPr>
              <a:t> 문제를 </a:t>
            </a:r>
            <a:r>
              <a:rPr lang="ko-KR" altLang="en-US" dirty="0" err="1">
                <a:latin typeface="맑은 고딕"/>
                <a:cs typeface="맑은 고딕"/>
              </a:rPr>
              <a:t>줄여줌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en-US" altLang="ko-KR" dirty="0">
                <a:latin typeface="맑은 고딕"/>
                <a:cs typeface="맑은 고딕"/>
              </a:rPr>
              <a:t>LLM</a:t>
            </a:r>
            <a:r>
              <a:rPr lang="ko-KR" altLang="en-US" dirty="0">
                <a:latin typeface="맑은 고딕"/>
                <a:cs typeface="맑은 고딕"/>
              </a:rPr>
              <a:t>이 학습하지 않은 지식에 대해 답변할 수 있도록 </a:t>
            </a:r>
            <a:r>
              <a:rPr lang="ko-KR" altLang="en-US" dirty="0" err="1">
                <a:latin typeface="맑은 고딕"/>
                <a:cs typeface="맑은 고딕"/>
              </a:rPr>
              <a:t>해줌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답변에 대한 출처를 제시할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정보의 시기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시점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  <a:r>
              <a:rPr lang="ko-KR" altLang="en-US" dirty="0">
                <a:latin typeface="맑은 고딕"/>
                <a:cs typeface="맑은 고딕"/>
              </a:rPr>
              <a:t>을 정하여 응답할 수 있음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특히 법률과 같이 시기에 따라 변하는 정보</a:t>
            </a:r>
            <a:r>
              <a:rPr lang="en-US" altLang="ko-KR" dirty="0">
                <a:latin typeface="맑은 고딕"/>
                <a:cs typeface="맑은 고딕"/>
              </a:rPr>
              <a:t>)</a:t>
            </a: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개발자가 제어할 수 있음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학습 없이도 의도된 결과 획득 가능</a:t>
            </a:r>
            <a:endParaRPr lang="en-US" altLang="ko-KR" dirty="0">
              <a:latin typeface="맑은 고딕"/>
              <a:cs typeface="맑은 고딕"/>
            </a:endParaRPr>
          </a:p>
          <a:p>
            <a:pPr marL="914400" lvl="2" indent="0" fontAlgn="base">
              <a:buNone/>
            </a:pPr>
            <a:endParaRPr lang="en-US" altLang="ko-KR" dirty="0">
              <a:latin typeface="맑은 고딕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/>
                <a:cs typeface="맑은 고딕"/>
              </a:rPr>
              <a:t>문서 검색 방법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규칙 기반 검색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벡터</a:t>
            </a:r>
            <a:r>
              <a:rPr lang="en-US" altLang="ko-KR" dirty="0">
                <a:latin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cs typeface="맑은 고딕"/>
              </a:rPr>
              <a:t>기반 검색</a:t>
            </a:r>
            <a:endParaRPr lang="en-US" altLang="ko-KR" dirty="0">
              <a:latin typeface="맑은 고딕"/>
              <a:cs typeface="맑은 고딕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0C79FD-ACF4-D06A-2D8E-B3525491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12" y="4587979"/>
            <a:ext cx="5399591" cy="173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35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07A5-684E-CA3B-6B0C-4DABD261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5DCA-14CC-B749-BC42-1AC117E1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17C8A-B566-F8B4-5102-35C2E7A257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데이터 벡터화 방법 및 검색 방법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일반적으로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Elasticsearch, Milvus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등의 벡터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DB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이용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데이터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-&gt;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임베딩 변환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cs typeface="맑은 고딕"/>
              </a:rPr>
              <a:t>하여 데이터베이스에 저장</a:t>
            </a:r>
            <a:endParaRPr lang="en-US" altLang="ko-KR" dirty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맑은 고딕"/>
                <a:cs typeface="맑은 고딕"/>
              </a:rPr>
              <a:t>사용자 질문을 벡터화 하여 데이터베이스에서 검색</a:t>
            </a:r>
            <a:endParaRPr lang="en-US" altLang="ko-KR" dirty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검색된 문서를 프롬프트화 하여 사용자 질문과 함께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LLM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의 입력으로 이용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marL="1485900" lvl="3" indent="0" fontAlgn="base">
              <a:buNone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93054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EE6DD-6F5B-A6C0-C467-33FEE51D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8C86C-3B7D-6ABD-848F-299C495B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입력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C7AA69-D08D-F584-7B76-5BAB7AD3E8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 fontScale="92500"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RAG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성능 향상 전략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임베딩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모듈의 성능 향상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데이터 분할 단위 설정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페이지 단위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?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문장 단위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?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문서 단위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?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하고자 하는 태스크에 따라 설정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)</a:t>
            </a: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필요하다면 문서를 통째로 넣는 것도 가능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분할 단위가 작은 경우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결과에서 잉여 데이터가 적음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 원하는 정보가 없을 가능성 높음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분할 단위가 큰 경우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결과에서 잉여 데이터가 많음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 원하는 정보가 없을 가능성 적음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검색 결과에서 후처리가 유효할 수 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사용자 질문을 벡터화 하는 전략 수정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태스크에 따라 다름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)</a:t>
            </a: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Ex&gt;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영한 번역 태스크라면 질문에서 개체를 인식하여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개체에 대한 영한 사전 검색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Fine-tuning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과 함께 활용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3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645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5BAC-BB72-3D6F-940C-78509FD3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2B65A-79E6-C51D-4F29-86DB1E2D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방법의 변화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FE00FC-AD2E-2F65-3C02-7FB3B6463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2"/>
            <a:ext cx="11202305" cy="5430253"/>
          </a:xfrm>
        </p:spPr>
        <p:txBody>
          <a:bodyPr>
            <a:normAutofit fontScale="92500"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기존에는 원하는 태스크에 맞게 모델 구조를 구성하고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데이터를 이용하여 학습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모델을 매번 </a:t>
            </a:r>
            <a:r>
              <a:rPr lang="ko-KR" altLang="en-US" spc="5" dirty="0" err="1">
                <a:latin typeface="맑은 고딕"/>
                <a:cs typeface="맑은 고딕"/>
              </a:rPr>
              <a:t>구성해야함</a:t>
            </a:r>
            <a:r>
              <a:rPr lang="en-US" altLang="ko-KR" spc="5" dirty="0">
                <a:latin typeface="맑은 고딕"/>
                <a:cs typeface="맑은 고딕"/>
              </a:rPr>
              <a:t>(</a:t>
            </a:r>
            <a:r>
              <a:rPr lang="ko-KR" altLang="en-US" spc="5" dirty="0">
                <a:latin typeface="맑은 고딕"/>
                <a:cs typeface="맑은 고딕"/>
              </a:rPr>
              <a:t>구조에 따른 성능 차이가 나기 때문에 구성하는 개발자의 실력이 중요</a:t>
            </a:r>
            <a:r>
              <a:rPr lang="en-US" altLang="ko-KR" spc="5" dirty="0">
                <a:latin typeface="맑은 고딕"/>
                <a:cs typeface="맑은 고딕"/>
              </a:rPr>
              <a:t>)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 err="1">
                <a:latin typeface="맑은 고딕"/>
                <a:cs typeface="맑은 고딕"/>
              </a:rPr>
              <a:t>학습시</a:t>
            </a:r>
            <a:r>
              <a:rPr lang="ko-KR" altLang="en-US" spc="5" dirty="0">
                <a:latin typeface="맑은 고딕"/>
                <a:cs typeface="맑은 고딕"/>
              </a:rPr>
              <a:t> </a:t>
            </a:r>
            <a:r>
              <a:rPr lang="ko-KR" altLang="en-US" spc="5" dirty="0">
                <a:solidFill>
                  <a:srgbClr val="FF0000"/>
                </a:solidFill>
                <a:latin typeface="맑은 고딕"/>
                <a:cs typeface="맑은 고딕"/>
              </a:rPr>
              <a:t>초기 파라미터 설정</a:t>
            </a:r>
            <a:r>
              <a:rPr lang="ko-KR" altLang="en-US" spc="5" dirty="0">
                <a:latin typeface="맑은 고딕"/>
                <a:cs typeface="맑은 고딕"/>
              </a:rPr>
              <a:t>에 따라 매번 다른 결과로 학습됨 </a:t>
            </a:r>
            <a:r>
              <a:rPr lang="en-US" altLang="ko-KR" spc="5" dirty="0">
                <a:latin typeface="맑은 고딕"/>
                <a:cs typeface="맑은 고딕"/>
              </a:rPr>
              <a:t>-&gt; </a:t>
            </a:r>
            <a:r>
              <a:rPr lang="ko-KR" altLang="en-US" spc="5" dirty="0">
                <a:latin typeface="맑은 고딕"/>
                <a:cs typeface="맑은 고딕"/>
              </a:rPr>
              <a:t>심지어 학습이 </a:t>
            </a:r>
            <a:r>
              <a:rPr lang="ko-KR" altLang="en-US" spc="5" dirty="0" err="1">
                <a:latin typeface="맑은 고딕"/>
                <a:cs typeface="맑은 고딕"/>
              </a:rPr>
              <a:t>안되기도함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endParaRPr lang="en-US" altLang="ko-KR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사전학습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전이학습 개념 등장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BERT </a:t>
            </a:r>
            <a:r>
              <a:rPr lang="ko-KR" altLang="en-US" spc="5" dirty="0">
                <a:latin typeface="맑은 고딕"/>
                <a:cs typeface="맑은 고딕"/>
              </a:rPr>
              <a:t>모델 등장</a:t>
            </a:r>
            <a:r>
              <a:rPr lang="en-US" altLang="ko-KR" spc="5" dirty="0">
                <a:latin typeface="맑은 고딕"/>
                <a:cs typeface="맑은 고딕"/>
              </a:rPr>
              <a:t>!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큰 모델에 대해 기본적인 언어능력을 학습시켜두고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필요한 </a:t>
            </a:r>
            <a:r>
              <a:rPr lang="en-US" altLang="ko-KR" spc="5" dirty="0">
                <a:latin typeface="맑은 고딕"/>
                <a:cs typeface="맑은 고딕"/>
              </a:rPr>
              <a:t>Task</a:t>
            </a:r>
            <a:r>
              <a:rPr lang="ko-KR" altLang="en-US" spc="5" dirty="0">
                <a:latin typeface="맑은 고딕"/>
                <a:cs typeface="맑은 고딕"/>
              </a:rPr>
              <a:t>에 대해 학습시키면 초기 파라미터가 학습에 알맞도록 된다는 개념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파라미터 수</a:t>
            </a:r>
            <a:r>
              <a:rPr lang="en-US" altLang="ko-KR" spc="5" dirty="0">
                <a:latin typeface="맑은 고딕"/>
                <a:cs typeface="맑은 고딕"/>
              </a:rPr>
              <a:t>: </a:t>
            </a:r>
            <a:r>
              <a:rPr lang="en-US" altLang="ko-KR" spc="5" dirty="0" err="1">
                <a:latin typeface="맑은 고딕"/>
                <a:cs typeface="맑은 고딕"/>
              </a:rPr>
              <a:t>bert</a:t>
            </a:r>
            <a:r>
              <a:rPr lang="en-US" altLang="ko-KR" spc="5" dirty="0">
                <a:latin typeface="맑은 고딕"/>
                <a:cs typeface="맑은 고딕"/>
              </a:rPr>
              <a:t> base: 110M, </a:t>
            </a:r>
            <a:r>
              <a:rPr lang="en-US" altLang="ko-KR" spc="5" dirty="0" err="1">
                <a:latin typeface="맑은 고딕"/>
                <a:cs typeface="맑은 고딕"/>
              </a:rPr>
              <a:t>bert</a:t>
            </a:r>
            <a:r>
              <a:rPr lang="ko-KR" altLang="en-US" spc="5" dirty="0">
                <a:latin typeface="맑은 고딕"/>
                <a:cs typeface="맑은 고딕"/>
              </a:rPr>
              <a:t> </a:t>
            </a:r>
            <a:r>
              <a:rPr lang="en-US" altLang="ko-KR" spc="5" dirty="0" err="1">
                <a:latin typeface="맑은 고딕"/>
                <a:cs typeface="맑은 고딕"/>
              </a:rPr>
              <a:t>lagge</a:t>
            </a:r>
            <a:r>
              <a:rPr lang="en-US" altLang="ko-KR" spc="5" dirty="0">
                <a:latin typeface="맑은 고딕"/>
                <a:cs typeface="맑은 고딕"/>
              </a:rPr>
              <a:t>:</a:t>
            </a:r>
            <a:r>
              <a:rPr lang="ko-KR" altLang="en-US" spc="5" dirty="0">
                <a:latin typeface="맑은 고딕"/>
                <a:cs typeface="맑은 고딕"/>
              </a:rPr>
              <a:t> </a:t>
            </a:r>
            <a:r>
              <a:rPr lang="en-US" altLang="ko-KR" spc="5" dirty="0">
                <a:latin typeface="맑은 고딕"/>
                <a:cs typeface="맑은 고딕"/>
              </a:rPr>
              <a:t>340m</a:t>
            </a: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Transformer </a:t>
            </a:r>
            <a:r>
              <a:rPr lang="ko-KR" altLang="en-US" spc="5" dirty="0">
                <a:latin typeface="맑은 고딕"/>
                <a:cs typeface="맑은 고딕"/>
              </a:rPr>
              <a:t>구조 활용 </a:t>
            </a:r>
            <a:r>
              <a:rPr lang="en-US" altLang="ko-KR" spc="5" dirty="0">
                <a:latin typeface="맑은 고딕"/>
                <a:cs typeface="맑은 고딕"/>
              </a:rPr>
              <a:t>-&gt; </a:t>
            </a:r>
            <a:r>
              <a:rPr lang="ko-KR" altLang="en-US" spc="5" dirty="0">
                <a:latin typeface="맑은 고딕"/>
                <a:cs typeface="맑은 고딕"/>
              </a:rPr>
              <a:t>이 때부터 언어모델은 거의 모두라 해도 좋을 만큼 </a:t>
            </a:r>
            <a:r>
              <a:rPr lang="en-US" altLang="ko-KR" spc="5" dirty="0">
                <a:latin typeface="맑은 고딕"/>
                <a:cs typeface="맑은 고딕"/>
              </a:rPr>
              <a:t>Transformer </a:t>
            </a:r>
            <a:r>
              <a:rPr lang="ko-KR" altLang="en-US" spc="5" dirty="0">
                <a:latin typeface="맑은 고딕"/>
                <a:cs typeface="맑은 고딕"/>
              </a:rPr>
              <a:t>구조 사용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그 후 더 큰 모델 등장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또 더 큰 모델 등장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또 더 큰 모델 등장</a:t>
            </a:r>
            <a:r>
              <a:rPr lang="en-US" altLang="ko-KR" spc="5" dirty="0">
                <a:latin typeface="맑은 고딕"/>
                <a:cs typeface="맑은 고딕"/>
              </a:rPr>
              <a:t>. LLM</a:t>
            </a:r>
            <a:r>
              <a:rPr lang="ko-KR" altLang="en-US" spc="5" dirty="0">
                <a:latin typeface="맑은 고딕"/>
                <a:cs typeface="맑은 고딕"/>
              </a:rPr>
              <a:t> 시대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927100" lvl="2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큰 모델을 활용하기 위한 방법들이 많이 개발됨</a:t>
            </a:r>
            <a:endParaRPr lang="ko-KR" altLang="en-US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5040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122F-47B3-50A9-E76F-CF3C3D50E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D6F5C-F087-52A6-76AC-9A1399CB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RAG (Retrieval-Augmented Generation)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AF12B-D0B3-DDB0-384F-907C34391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Use Case - RAG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5A78F-27B0-8060-7E56-DDBC6EDDC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B1721-A25B-ACDF-C6C6-F25B48C2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667807"/>
            <a:ext cx="81153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63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7575-D8BF-B93C-3682-D1308B040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1F42-DDA1-ABD2-D390-647F562A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RAG (Retrieval-Augmented Generation)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CE090C-CCFA-1C34-8FFC-25700DBD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Use Case - RAG</a:t>
            </a:r>
            <a:endParaRPr lang="ko-KR" altLang="en-US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6EFE8AA0-C132-44AE-CE30-EA4212B531CD}"/>
              </a:ext>
            </a:extLst>
          </p:cNvPr>
          <p:cNvCxnSpPr>
            <a:cxnSpLocks/>
          </p:cNvCxnSpPr>
          <p:nvPr/>
        </p:nvCxnSpPr>
        <p:spPr>
          <a:xfrm>
            <a:off x="1175429" y="1943992"/>
            <a:ext cx="1013418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63D1F0-2B6D-8558-3139-25B7CB9E0789}"/>
              </a:ext>
            </a:extLst>
          </p:cNvPr>
          <p:cNvSpPr txBox="1"/>
          <p:nvPr/>
        </p:nvSpPr>
        <p:spPr>
          <a:xfrm>
            <a:off x="3029490" y="1522072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+mn-ea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atinLnBrk="0"/>
            <a:r>
              <a:rPr lang="ko-KR" altLang="en-US" dirty="0">
                <a:solidFill>
                  <a:prstClr val="black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 권한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9D6A5-527B-2646-4152-60C22D88C3DC}"/>
              </a:ext>
            </a:extLst>
          </p:cNvPr>
          <p:cNvSpPr txBox="1"/>
          <p:nvPr/>
        </p:nvSpPr>
        <p:spPr>
          <a:xfrm>
            <a:off x="5116137" y="1522071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검색 업무 범위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B183F-E634-2563-BCBC-9847075A8EA8}"/>
              </a:ext>
            </a:extLst>
          </p:cNvPr>
          <p:cNvSpPr txBox="1"/>
          <p:nvPr/>
        </p:nvSpPr>
        <p:spPr>
          <a:xfrm>
            <a:off x="7264476" y="1522071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원천 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123A-F135-C7CB-ADDE-70843C24EBA1}"/>
              </a:ext>
            </a:extLst>
          </p:cNvPr>
          <p:cNvSpPr txBox="1"/>
          <p:nvPr/>
        </p:nvSpPr>
        <p:spPr>
          <a:xfrm>
            <a:off x="9500689" y="1487528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RAG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501F9-E18D-572B-430A-D538AA8B65A5}"/>
              </a:ext>
            </a:extLst>
          </p:cNvPr>
          <p:cNvSpPr txBox="1"/>
          <p:nvPr/>
        </p:nvSpPr>
        <p:spPr>
          <a:xfrm>
            <a:off x="1175429" y="1487527"/>
            <a:ext cx="1380887" cy="38818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457200">
              <a:lnSpc>
                <a:spcPct val="150000"/>
              </a:lnSpc>
              <a:defRPr sz="1400" b="1">
                <a:latin typeface="+mn-ea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atinLnBrk="0"/>
            <a:r>
              <a:rPr lang="ko-KR" altLang="en-US" dirty="0">
                <a:solidFill>
                  <a:prstClr val="black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그룹</a:t>
            </a:r>
          </a:p>
        </p:txBody>
      </p:sp>
      <p:sp>
        <p:nvSpPr>
          <p:cNvPr id="12" name="타원 33">
            <a:extLst>
              <a:ext uri="{FF2B5EF4-FFF2-40B4-BE49-F238E27FC236}">
                <a16:creationId xmlns:a16="http://schemas.microsoft.com/office/drawing/2014/main" id="{3251FFC8-5206-5708-DA26-CBF2A619A8B0}"/>
              </a:ext>
            </a:extLst>
          </p:cNvPr>
          <p:cNvSpPr/>
          <p:nvPr/>
        </p:nvSpPr>
        <p:spPr>
          <a:xfrm>
            <a:off x="1345892" y="2156323"/>
            <a:ext cx="1013916" cy="100811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콜센터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상담원</a:t>
            </a:r>
          </a:p>
        </p:txBody>
      </p:sp>
      <p:sp>
        <p:nvSpPr>
          <p:cNvPr id="13" name="타원 35">
            <a:extLst>
              <a:ext uri="{FF2B5EF4-FFF2-40B4-BE49-F238E27FC236}">
                <a16:creationId xmlns:a16="http://schemas.microsoft.com/office/drawing/2014/main" id="{26E05BC7-2746-3CF3-88D3-D92787052EDA}"/>
              </a:ext>
            </a:extLst>
          </p:cNvPr>
          <p:cNvSpPr/>
          <p:nvPr/>
        </p:nvSpPr>
        <p:spPr>
          <a:xfrm>
            <a:off x="1345892" y="4745480"/>
            <a:ext cx="1013916" cy="100811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임직원</a:t>
            </a:r>
          </a:p>
        </p:txBody>
      </p:sp>
      <p:sp>
        <p:nvSpPr>
          <p:cNvPr id="14" name="타원 35">
            <a:extLst>
              <a:ext uri="{FF2B5EF4-FFF2-40B4-BE49-F238E27FC236}">
                <a16:creationId xmlns:a16="http://schemas.microsoft.com/office/drawing/2014/main" id="{21D2DF3F-E17E-E0B7-50D0-2254169409B2}"/>
              </a:ext>
            </a:extLst>
          </p:cNvPr>
          <p:cNvSpPr/>
          <p:nvPr/>
        </p:nvSpPr>
        <p:spPr>
          <a:xfrm>
            <a:off x="1345892" y="3448410"/>
            <a:ext cx="1013916" cy="100811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고객</a:t>
            </a:r>
          </a:p>
        </p:txBody>
      </p:sp>
      <p:sp>
        <p:nvSpPr>
          <p:cNvPr id="15" name="모서리가 둥근 직사각형 36">
            <a:extLst>
              <a:ext uri="{FF2B5EF4-FFF2-40B4-BE49-F238E27FC236}">
                <a16:creationId xmlns:a16="http://schemas.microsoft.com/office/drawing/2014/main" id="{E46DE414-2FA9-D367-EF11-9FCD4CE0E0DE}"/>
              </a:ext>
            </a:extLst>
          </p:cNvPr>
          <p:cNvSpPr/>
          <p:nvPr/>
        </p:nvSpPr>
        <p:spPr>
          <a:xfrm>
            <a:off x="4904774" y="2187326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 스크립트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지침</a:t>
            </a:r>
          </a:p>
        </p:txBody>
      </p:sp>
      <p:sp>
        <p:nvSpPr>
          <p:cNvPr id="16" name="모서리가 둥근 직사각형 42">
            <a:extLst>
              <a:ext uri="{FF2B5EF4-FFF2-40B4-BE49-F238E27FC236}">
                <a16:creationId xmlns:a16="http://schemas.microsoft.com/office/drawing/2014/main" id="{099A4E30-BFE9-99D0-5A9B-7EFCDD4D49BF}"/>
              </a:ext>
            </a:extLst>
          </p:cNvPr>
          <p:cNvSpPr/>
          <p:nvPr/>
        </p:nvSpPr>
        <p:spPr>
          <a:xfrm>
            <a:off x="4904774" y="2973730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금융 상품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약관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상담</a:t>
            </a:r>
          </a:p>
        </p:txBody>
      </p:sp>
      <p:sp>
        <p:nvSpPr>
          <p:cNvPr id="17" name="모서리가 둥근 직사각형 44">
            <a:extLst>
              <a:ext uri="{FF2B5EF4-FFF2-40B4-BE49-F238E27FC236}">
                <a16:creationId xmlns:a16="http://schemas.microsoft.com/office/drawing/2014/main" id="{61950D38-ED7B-0E22-22E4-E3DC6C108C13}"/>
              </a:ext>
            </a:extLst>
          </p:cNvPr>
          <p:cNvSpPr/>
          <p:nvPr/>
        </p:nvSpPr>
        <p:spPr>
          <a:xfrm>
            <a:off x="4904774" y="4546538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 보전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·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보험금 문의</a:t>
            </a:r>
          </a:p>
        </p:txBody>
      </p:sp>
      <p:sp>
        <p:nvSpPr>
          <p:cNvPr id="18" name="모서리가 둥근 직사각형 53">
            <a:extLst>
              <a:ext uri="{FF2B5EF4-FFF2-40B4-BE49-F238E27FC236}">
                <a16:creationId xmlns:a16="http://schemas.microsoft.com/office/drawing/2014/main" id="{8D2D3587-56A7-7A21-7D43-AFA5F3E1216D}"/>
              </a:ext>
            </a:extLst>
          </p:cNvPr>
          <p:cNvSpPr/>
          <p:nvPr/>
        </p:nvSpPr>
        <p:spPr>
          <a:xfrm>
            <a:off x="4904774" y="3760134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 심사</a:t>
            </a:r>
          </a:p>
        </p:txBody>
      </p:sp>
      <p:sp>
        <p:nvSpPr>
          <p:cNvPr id="19" name="모서리가 둥근 직사각형 55">
            <a:extLst>
              <a:ext uri="{FF2B5EF4-FFF2-40B4-BE49-F238E27FC236}">
                <a16:creationId xmlns:a16="http://schemas.microsoft.com/office/drawing/2014/main" id="{53807E0A-0D65-406E-3C54-27421700137E}"/>
              </a:ext>
            </a:extLst>
          </p:cNvPr>
          <p:cNvSpPr/>
          <p:nvPr/>
        </p:nvSpPr>
        <p:spPr>
          <a:xfrm>
            <a:off x="4904774" y="5332941"/>
            <a:ext cx="1862654" cy="609359"/>
          </a:xfrm>
          <a:prstGeom prst="roundRect">
            <a:avLst>
              <a:gd name="adj" fmla="val 6956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경영 지원</a:t>
            </a:r>
          </a:p>
        </p:txBody>
      </p:sp>
      <p:cxnSp>
        <p:nvCxnSpPr>
          <p:cNvPr id="20" name="Straight Arrow Connector 23">
            <a:extLst>
              <a:ext uri="{FF2B5EF4-FFF2-40B4-BE49-F238E27FC236}">
                <a16:creationId xmlns:a16="http://schemas.microsoft.com/office/drawing/2014/main" id="{06F33D24-BD25-9CBA-BA42-E84A15C6635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2359808" y="2492006"/>
            <a:ext cx="2544966" cy="16837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4">
            <a:extLst>
              <a:ext uri="{FF2B5EF4-FFF2-40B4-BE49-F238E27FC236}">
                <a16:creationId xmlns:a16="http://schemas.microsoft.com/office/drawing/2014/main" id="{58378F11-F768-3726-72FB-248B1388A616}"/>
              </a:ext>
            </a:extLst>
          </p:cNvPr>
          <p:cNvCxnSpPr>
            <a:cxnSpLocks/>
            <a:stCxn id="12" idx="6"/>
            <a:endCxn id="16" idx="1"/>
          </p:cNvCxnSpPr>
          <p:nvPr/>
        </p:nvCxnSpPr>
        <p:spPr>
          <a:xfrm>
            <a:off x="2359808" y="2660379"/>
            <a:ext cx="2544966" cy="61803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8A9428F7-9839-8606-3AA0-787297C8642C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2359808" y="2660379"/>
            <a:ext cx="2544966" cy="21908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6">
            <a:extLst>
              <a:ext uri="{FF2B5EF4-FFF2-40B4-BE49-F238E27FC236}">
                <a16:creationId xmlns:a16="http://schemas.microsoft.com/office/drawing/2014/main" id="{0799DE77-9AD7-97FE-F0A3-3B37BDEBB21B}"/>
              </a:ext>
            </a:extLst>
          </p:cNvPr>
          <p:cNvCxnSpPr>
            <a:cxnSpLocks/>
            <a:stCxn id="12" idx="6"/>
            <a:endCxn id="18" idx="1"/>
          </p:cNvCxnSpPr>
          <p:nvPr/>
        </p:nvCxnSpPr>
        <p:spPr>
          <a:xfrm>
            <a:off x="2359808" y="2660379"/>
            <a:ext cx="2544966" cy="140443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7">
            <a:extLst>
              <a:ext uri="{FF2B5EF4-FFF2-40B4-BE49-F238E27FC236}">
                <a16:creationId xmlns:a16="http://schemas.microsoft.com/office/drawing/2014/main" id="{D3DC0DB8-004E-0B0C-71C8-6849244756FD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 flipV="1">
            <a:off x="2359808" y="3278410"/>
            <a:ext cx="2544966" cy="197112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5" name="Straight Arrow Connector 28">
            <a:extLst>
              <a:ext uri="{FF2B5EF4-FFF2-40B4-BE49-F238E27FC236}">
                <a16:creationId xmlns:a16="http://schemas.microsoft.com/office/drawing/2014/main" id="{DE2548C4-871D-BB67-5029-7544004F5A3D}"/>
              </a:ext>
            </a:extLst>
          </p:cNvPr>
          <p:cNvCxnSpPr>
            <a:cxnSpLocks/>
            <a:stCxn id="13" idx="6"/>
            <a:endCxn id="17" idx="1"/>
          </p:cNvCxnSpPr>
          <p:nvPr/>
        </p:nvCxnSpPr>
        <p:spPr>
          <a:xfrm flipV="1">
            <a:off x="2359808" y="4851218"/>
            <a:ext cx="2544966" cy="39831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6" name="Straight Arrow Connector 29">
            <a:extLst>
              <a:ext uri="{FF2B5EF4-FFF2-40B4-BE49-F238E27FC236}">
                <a16:creationId xmlns:a16="http://schemas.microsoft.com/office/drawing/2014/main" id="{2C7AF4AE-F385-5F92-A6D4-BE814CAE5851}"/>
              </a:ext>
            </a:extLst>
          </p:cNvPr>
          <p:cNvCxnSpPr>
            <a:cxnSpLocks/>
            <a:stCxn id="13" idx="6"/>
            <a:endCxn id="18" idx="1"/>
          </p:cNvCxnSpPr>
          <p:nvPr/>
        </p:nvCxnSpPr>
        <p:spPr>
          <a:xfrm flipV="1">
            <a:off x="2359808" y="4064814"/>
            <a:ext cx="2544966" cy="1184722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7" name="Straight Arrow Connector 30">
            <a:extLst>
              <a:ext uri="{FF2B5EF4-FFF2-40B4-BE49-F238E27FC236}">
                <a16:creationId xmlns:a16="http://schemas.microsoft.com/office/drawing/2014/main" id="{55CD0D83-C61C-F365-EF6E-EB46E4A02185}"/>
              </a:ext>
            </a:extLst>
          </p:cNvPr>
          <p:cNvCxnSpPr>
            <a:cxnSpLocks/>
            <a:stCxn id="13" idx="6"/>
            <a:endCxn id="19" idx="1"/>
          </p:cNvCxnSpPr>
          <p:nvPr/>
        </p:nvCxnSpPr>
        <p:spPr>
          <a:xfrm>
            <a:off x="2359808" y="5249536"/>
            <a:ext cx="2544966" cy="388085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8" name="Straight Arrow Connector 31">
            <a:extLst>
              <a:ext uri="{FF2B5EF4-FFF2-40B4-BE49-F238E27FC236}">
                <a16:creationId xmlns:a16="http://schemas.microsoft.com/office/drawing/2014/main" id="{0429C21F-B34C-D763-4333-49D72B98966A}"/>
              </a:ext>
            </a:extLst>
          </p:cNvPr>
          <p:cNvCxnSpPr>
            <a:cxnSpLocks/>
            <a:stCxn id="14" idx="6"/>
            <a:endCxn id="17" idx="1"/>
          </p:cNvCxnSpPr>
          <p:nvPr/>
        </p:nvCxnSpPr>
        <p:spPr>
          <a:xfrm>
            <a:off x="2359808" y="3952466"/>
            <a:ext cx="2544966" cy="898752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29" name="모서리가 둥근 직사각형 50">
            <a:extLst>
              <a:ext uri="{FF2B5EF4-FFF2-40B4-BE49-F238E27FC236}">
                <a16:creationId xmlns:a16="http://schemas.microsoft.com/office/drawing/2014/main" id="{AF43DA43-FB3E-8DF1-9AD2-509D8447C8E4}"/>
              </a:ext>
            </a:extLst>
          </p:cNvPr>
          <p:cNvSpPr/>
          <p:nvPr/>
        </p:nvSpPr>
        <p:spPr>
          <a:xfrm>
            <a:off x="7264476" y="2109199"/>
            <a:ext cx="1639865" cy="630634"/>
          </a:xfrm>
          <a:prstGeom prst="roundRect">
            <a:avLst>
              <a:gd name="adj" fmla="val 7811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 지침서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메뉴얼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 이력</a:t>
            </a:r>
          </a:p>
        </p:txBody>
      </p:sp>
      <p:sp>
        <p:nvSpPr>
          <p:cNvPr id="30" name="모서리가 둥근 직사각형 67">
            <a:extLst>
              <a:ext uri="{FF2B5EF4-FFF2-40B4-BE49-F238E27FC236}">
                <a16:creationId xmlns:a16="http://schemas.microsoft.com/office/drawing/2014/main" id="{AB8729A5-8862-E478-EA75-59F125056459}"/>
              </a:ext>
            </a:extLst>
          </p:cNvPr>
          <p:cNvSpPr/>
          <p:nvPr/>
        </p:nvSpPr>
        <p:spPr>
          <a:xfrm>
            <a:off x="7264477" y="3641978"/>
            <a:ext cx="1639864" cy="716773"/>
          </a:xfrm>
          <a:prstGeom prst="roundRect">
            <a:avLst>
              <a:gd name="adj" fmla="val 6542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판매 예규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간편 인수기준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가이드북</a:t>
            </a:r>
          </a:p>
        </p:txBody>
      </p:sp>
      <p:sp>
        <p:nvSpPr>
          <p:cNvPr id="31" name="모서리가 둥근 직사각형 68">
            <a:extLst>
              <a:ext uri="{FF2B5EF4-FFF2-40B4-BE49-F238E27FC236}">
                <a16:creationId xmlns:a16="http://schemas.microsoft.com/office/drawing/2014/main" id="{BCDE80D5-0DCE-8323-7FCD-3503F67A7AAA}"/>
              </a:ext>
            </a:extLst>
          </p:cNvPr>
          <p:cNvSpPr/>
          <p:nvPr/>
        </p:nvSpPr>
        <p:spPr>
          <a:xfrm>
            <a:off x="7264476" y="5169976"/>
            <a:ext cx="1639865" cy="798255"/>
          </a:xfrm>
          <a:prstGeom prst="roundRect">
            <a:avLst>
              <a:gd name="adj" fmla="val 6563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인사 규정 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교육 메뉴얼</a:t>
            </a: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경영계획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재무회계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IT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32" name="모서리가 둥근 직사각형 69">
            <a:extLst>
              <a:ext uri="{FF2B5EF4-FFF2-40B4-BE49-F238E27FC236}">
                <a16:creationId xmlns:a16="http://schemas.microsoft.com/office/drawing/2014/main" id="{00EEA932-D906-EBA7-DD49-33EDD50962A8}"/>
              </a:ext>
            </a:extLst>
          </p:cNvPr>
          <p:cNvSpPr/>
          <p:nvPr/>
        </p:nvSpPr>
        <p:spPr>
          <a:xfrm>
            <a:off x="7264476" y="4487586"/>
            <a:ext cx="1639865" cy="630634"/>
          </a:xfrm>
          <a:prstGeom prst="roundRect">
            <a:avLst>
              <a:gd name="adj" fmla="val 5484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계약서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(BPR 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이미지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보전업무 매뉴얼</a:t>
            </a:r>
          </a:p>
        </p:txBody>
      </p:sp>
      <p:sp>
        <p:nvSpPr>
          <p:cNvPr id="33" name="모서리가 둥근 직사각형 70">
            <a:extLst>
              <a:ext uri="{FF2B5EF4-FFF2-40B4-BE49-F238E27FC236}">
                <a16:creationId xmlns:a16="http://schemas.microsoft.com/office/drawing/2014/main" id="{4BABF01A-847F-7820-BAEA-A0DC60E19250}"/>
              </a:ext>
            </a:extLst>
          </p:cNvPr>
          <p:cNvSpPr/>
          <p:nvPr/>
        </p:nvSpPr>
        <p:spPr>
          <a:xfrm>
            <a:off x="7264476" y="2856103"/>
            <a:ext cx="1639865" cy="630634"/>
          </a:xfrm>
          <a:prstGeom prst="roundRect">
            <a:avLst>
              <a:gd name="adj" fmla="val 5484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66462" tIns="99692" rIns="33231" bIns="33231" rtlCol="0" anchor="ctr" anchorCtr="0"/>
          <a:lstStyle/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금융상품 약관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특약</a:t>
            </a:r>
            <a:endParaRPr kumimoji="0" lang="en-US" altLang="ko-KR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32926" marR="0" lvl="0" indent="-132926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업무 사전 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kumimoji="0" lang="ko-KR" altLang="en-US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약어집</a:t>
            </a:r>
            <a:r>
              <a:rPr kumimoji="0" lang="en-US" altLang="ko-KR" sz="1200" b="0" i="0" u="none" strike="noStrike" kern="0" cap="none" spc="-92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kumimoji="0" lang="ko-KR" altLang="en-US" sz="1200" b="0" i="0" u="none" strike="noStrike" kern="0" cap="none" spc="-92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Cylinder 37">
            <a:extLst>
              <a:ext uri="{FF2B5EF4-FFF2-40B4-BE49-F238E27FC236}">
                <a16:creationId xmlns:a16="http://schemas.microsoft.com/office/drawing/2014/main" id="{15C17123-D51D-E9C5-428D-D35913BD279A}"/>
              </a:ext>
            </a:extLst>
          </p:cNvPr>
          <p:cNvSpPr/>
          <p:nvPr/>
        </p:nvSpPr>
        <p:spPr>
          <a:xfrm>
            <a:off x="9608491" y="2093113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 메뉴얼</a:t>
            </a:r>
          </a:p>
        </p:txBody>
      </p:sp>
      <p:sp>
        <p:nvSpPr>
          <p:cNvPr id="35" name="Cylinder 38">
            <a:extLst>
              <a:ext uri="{FF2B5EF4-FFF2-40B4-BE49-F238E27FC236}">
                <a16:creationId xmlns:a16="http://schemas.microsoft.com/office/drawing/2014/main" id="{3B40C0BC-05EF-8266-D17F-B56EC95FEAFE}"/>
              </a:ext>
            </a:extLst>
          </p:cNvPr>
          <p:cNvSpPr/>
          <p:nvPr/>
        </p:nvSpPr>
        <p:spPr>
          <a:xfrm>
            <a:off x="9608489" y="2758097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금융상품</a:t>
            </a:r>
          </a:p>
        </p:txBody>
      </p:sp>
      <p:sp>
        <p:nvSpPr>
          <p:cNvPr id="36" name="Cylinder 39">
            <a:extLst>
              <a:ext uri="{FF2B5EF4-FFF2-40B4-BE49-F238E27FC236}">
                <a16:creationId xmlns:a16="http://schemas.microsoft.com/office/drawing/2014/main" id="{45100CBF-7D82-9ADF-CE13-29AAC4339FC9}"/>
              </a:ext>
            </a:extLst>
          </p:cNvPr>
          <p:cNvSpPr/>
          <p:nvPr/>
        </p:nvSpPr>
        <p:spPr>
          <a:xfrm>
            <a:off x="9608489" y="3423081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 심사</a:t>
            </a:r>
          </a:p>
        </p:txBody>
      </p:sp>
      <p:sp>
        <p:nvSpPr>
          <p:cNvPr id="37" name="Cylinder 40">
            <a:extLst>
              <a:ext uri="{FF2B5EF4-FFF2-40B4-BE49-F238E27FC236}">
                <a16:creationId xmlns:a16="http://schemas.microsoft.com/office/drawing/2014/main" id="{946E9EAD-0229-B85C-179E-38043DA7E673}"/>
              </a:ext>
            </a:extLst>
          </p:cNvPr>
          <p:cNvSpPr/>
          <p:nvPr/>
        </p:nvSpPr>
        <p:spPr>
          <a:xfrm>
            <a:off x="9608489" y="4088065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계약 보전</a:t>
            </a:r>
          </a:p>
        </p:txBody>
      </p:sp>
      <p:sp>
        <p:nvSpPr>
          <p:cNvPr id="38" name="Cylinder 41">
            <a:extLst>
              <a:ext uri="{FF2B5EF4-FFF2-40B4-BE49-F238E27FC236}">
                <a16:creationId xmlns:a16="http://schemas.microsoft.com/office/drawing/2014/main" id="{D32DE82B-0CFC-53C0-3CC1-AE919870B9B0}"/>
              </a:ext>
            </a:extLst>
          </p:cNvPr>
          <p:cNvSpPr/>
          <p:nvPr/>
        </p:nvSpPr>
        <p:spPr>
          <a:xfrm>
            <a:off x="9608488" y="4753049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사내 규정</a:t>
            </a:r>
          </a:p>
        </p:txBody>
      </p:sp>
      <p:sp>
        <p:nvSpPr>
          <p:cNvPr id="39" name="Isosceles Triangle 42">
            <a:extLst>
              <a:ext uri="{FF2B5EF4-FFF2-40B4-BE49-F238E27FC236}">
                <a16:creationId xmlns:a16="http://schemas.microsoft.com/office/drawing/2014/main" id="{CBB907CE-5948-8ED7-93B8-DD45C51D6B3A}"/>
              </a:ext>
            </a:extLst>
          </p:cNvPr>
          <p:cNvSpPr/>
          <p:nvPr/>
        </p:nvSpPr>
        <p:spPr>
          <a:xfrm rot="5400000">
            <a:off x="8749481" y="3795440"/>
            <a:ext cx="897118" cy="152400"/>
          </a:xfrm>
          <a:prstGeom prst="triangl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0" name="Cylinder 43">
            <a:extLst>
              <a:ext uri="{FF2B5EF4-FFF2-40B4-BE49-F238E27FC236}">
                <a16:creationId xmlns:a16="http://schemas.microsoft.com/office/drawing/2014/main" id="{9311136A-A33E-2395-CEE4-1C779E2A7298}"/>
              </a:ext>
            </a:extLst>
          </p:cNvPr>
          <p:cNvSpPr/>
          <p:nvPr/>
        </p:nvSpPr>
        <p:spPr>
          <a:xfrm>
            <a:off x="9608488" y="5418031"/>
            <a:ext cx="1165804" cy="560140"/>
          </a:xfrm>
          <a:prstGeom prst="can">
            <a:avLst/>
          </a:prstGeom>
          <a:solidFill>
            <a:srgbClr val="0D526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업무 사전</a:t>
            </a:r>
          </a:p>
        </p:txBody>
      </p:sp>
    </p:spTree>
    <p:extLst>
      <p:ext uri="{BB962C8B-B14F-4D97-AF65-F5344CB8AC3E}">
        <p14:creationId xmlns:p14="http://schemas.microsoft.com/office/powerpoint/2010/main" val="2513908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C88A3-560E-A543-328D-B43B7042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F7AE4-BD26-DE15-8BD2-27FC1B4B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RAG for Code Assistant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B4A51C-C2AA-F1D1-D115-C710D9F133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Use Case - RAG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609494-6856-4567-C706-5D139962A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58" y="1610392"/>
            <a:ext cx="6501272" cy="3637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59EF4-9E50-EEC2-79B2-2247BCFEDD45}"/>
              </a:ext>
            </a:extLst>
          </p:cNvPr>
          <p:cNvSpPr txBox="1"/>
          <p:nvPr/>
        </p:nvSpPr>
        <p:spPr>
          <a:xfrm>
            <a:off x="7428063" y="3162300"/>
            <a:ext cx="4696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기업의 시스템에 대한 특화 코드 개발</a:t>
            </a:r>
            <a:endParaRPr lang="en-US" altLang="ko-KR" sz="2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인수인계 문서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시스템 장애문서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가이드라인 문서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822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BCF39-2081-6739-3165-DF2603AC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29353-3990-C1B6-B846-165C5AFC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학습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5F8F5-06C2-BDCC-B562-0FE8600F0E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사전 학습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(pre-training)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토크나이저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학습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어휘 사전을 늘린 경우 늘어난 토큰에 대해서 모델의 학습이 필요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이 경우 늘어난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Embedding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에 대해서도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Lora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적용 가능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적은 양의 데이터라도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pretraining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을 하게 되면 지식과 언어를 일치시킬 수 있음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사전학습 방법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NLI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수행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Masked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LM</a:t>
            </a: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Next sentence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분류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맑은 고딕"/>
              </a:rPr>
              <a:t>Next token </a:t>
            </a:r>
            <a:r>
              <a: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맑은 고딕"/>
              </a:rPr>
              <a:t>예측</a:t>
            </a: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…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60548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5D93-4558-7096-63DA-7EB8BE656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D99D1-CAEE-217B-59FA-1E81E6E9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Open-source vs Closed-source (API-only) Foundation Model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F14CD7-CD66-E964-0542-A3B77BFC08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BF2156-FD93-ECE3-8FD0-C5C9CBA2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1415250"/>
            <a:ext cx="10689125" cy="45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0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A2992-0ABF-83F3-B0A5-E6E258953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59B51-4D68-39B1-1EE6-7F85212E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 </a:t>
            </a:r>
            <a:r>
              <a:rPr lang="en-US" altLang="ko-KR" dirty="0"/>
              <a:t>Release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EF750-668B-A28E-935A-19D7BE57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329BD-CB36-0E94-4C0E-043050B4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0" y="1472671"/>
            <a:ext cx="10381307" cy="44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6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D5AD-645B-2E60-673A-FC974884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CECC3-7E8A-A216-A410-CD84BCA4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Sovereign AI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892E75-0B6D-7EF4-0A9D-855B985E2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FE48F2-8DF4-2DA6-1EBD-88806DEE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3" y="1170751"/>
            <a:ext cx="11588436" cy="515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2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F818-D19A-D3A4-DCE2-0EF86BDB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A315B-5405-7CC3-65AD-5E561FA3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학습 관점에서의 성능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3ECFF-4288-219F-318E-9CD218A49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5238414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Fine-tuning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기본적인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파인튜닝으로는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모델의 지식을 바꾸기는 어려움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모델의 입력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출력값을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바꾸는것을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목표로 해야함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Ex&gt; GPT3.5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GPT3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를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챗봇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맑은 고딕"/>
              </a:rPr>
              <a:t> 형태로 사람과 소통할 수 있도록 학습한 모델 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2" fontAlgn="base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맑은 고딕"/>
            </a:endParaRPr>
          </a:p>
          <a:p>
            <a:pPr lvl="1" fontAlgn="base"/>
            <a:r>
              <a:rPr lang="ko-KR" altLang="en-US" dirty="0">
                <a:latin typeface="맑은 고딕"/>
                <a:cs typeface="맑은 고딕"/>
              </a:rPr>
              <a:t>활용할 </a:t>
            </a:r>
            <a:r>
              <a:rPr lang="en-US" altLang="ko-KR" dirty="0">
                <a:latin typeface="맑은 고딕"/>
                <a:cs typeface="맑은 고딕"/>
              </a:rPr>
              <a:t>GPU</a:t>
            </a:r>
            <a:r>
              <a:rPr lang="ko-KR" altLang="en-US" dirty="0">
                <a:latin typeface="맑은 고딕"/>
                <a:cs typeface="맑은 고딕"/>
              </a:rPr>
              <a:t>에 따라 학습하고자 하는 베이스 모델의 크기 선정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경량화 학습방법을 고려하여 </a:t>
            </a:r>
            <a:r>
              <a:rPr lang="ko-KR" altLang="en-US" dirty="0" err="1">
                <a:latin typeface="맑은 고딕"/>
                <a:cs typeface="맑은 고딕"/>
              </a:rPr>
              <a:t>선정하여야함</a:t>
            </a:r>
            <a:r>
              <a:rPr lang="en-US" altLang="ko-KR" dirty="0">
                <a:latin typeface="맑은 고딕"/>
                <a:cs typeface="맑은 고딕"/>
              </a:rPr>
              <a:t>(Lora, quantization)</a:t>
            </a:r>
          </a:p>
          <a:p>
            <a:pPr lvl="2" fontAlgn="base"/>
            <a:endParaRPr lang="en-US" altLang="ko-KR" dirty="0">
              <a:latin typeface="맑은 고딕"/>
              <a:cs typeface="맑은 고딕"/>
            </a:endParaRPr>
          </a:p>
          <a:p>
            <a:pPr lvl="1" fontAlgn="base"/>
            <a:r>
              <a:rPr lang="ko-KR" altLang="en-US" dirty="0">
                <a:latin typeface="맑은 고딕"/>
                <a:cs typeface="맑은 고딕"/>
              </a:rPr>
              <a:t>데이터의 형태에 따라 학습 방법 선정</a:t>
            </a:r>
            <a:endParaRPr lang="en-US" altLang="ko-KR" dirty="0">
              <a:latin typeface="맑은 고딕"/>
              <a:cs typeface="맑은 고딕"/>
            </a:endParaRPr>
          </a:p>
          <a:p>
            <a:pPr lvl="2" fontAlgn="base"/>
            <a:r>
              <a:rPr lang="ko-KR" altLang="en-US" dirty="0">
                <a:latin typeface="맑은 고딕"/>
                <a:cs typeface="맑은 고딕"/>
              </a:rPr>
              <a:t>생성형 문제인지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분류형 문제인지</a:t>
            </a:r>
            <a:endParaRPr lang="en-US" altLang="ko-KR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7331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61DF5-B870-C27E-3297-412889F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RLHF (</a:t>
            </a:r>
            <a:r>
              <a:rPr lang="ko-KR" altLang="en-US" dirty="0"/>
              <a:t>선호도 학습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F09ECB-C04B-1236-5C3B-F9A080D93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243D64-0040-4FC2-EA37-D6707CFC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33" y="1331525"/>
            <a:ext cx="8157690" cy="52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63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4590-5321-F8BB-A12E-BFBCD3B56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93055-30B3-69A6-C72E-DDCABACF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선호도 학습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B19A25-7DC6-A1D6-A02F-F44E8F492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3018C2-AFFE-F71B-04D1-9D009E089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1" y="1331524"/>
            <a:ext cx="11503439" cy="316497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RLHF</a:t>
            </a:r>
            <a:r>
              <a:rPr lang="ko-KR" altLang="en-US" dirty="0"/>
              <a:t>와 같은 방식을 통해 모델을 사람이 원하는 방향으로 조정 하는 정도가 현재 방향인데</a:t>
            </a:r>
            <a:r>
              <a:rPr lang="en-US" altLang="ko-KR" dirty="0"/>
              <a:t>, </a:t>
            </a:r>
            <a:r>
              <a:rPr lang="en-US" altLang="ko-KR" dirty="0" err="1"/>
              <a:t>RLHF</a:t>
            </a:r>
            <a:r>
              <a:rPr lang="ko-KR" altLang="en-US" dirty="0"/>
              <a:t>는 복잡하고 종종 학습이 불안정하다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human </a:t>
            </a:r>
            <a:r>
              <a:rPr lang="ko-KR" altLang="en-US" dirty="0" err="1"/>
              <a:t>어노테이터의</a:t>
            </a:r>
            <a:r>
              <a:rPr lang="ko-KR" altLang="en-US" dirty="0"/>
              <a:t> 역량에 어느정도 좌우 됨</a:t>
            </a:r>
            <a:endParaRPr lang="en-US" altLang="ko-KR" dirty="0"/>
          </a:p>
          <a:p>
            <a:pPr lvl="1"/>
            <a:r>
              <a:rPr lang="ko-KR" altLang="en-US" dirty="0"/>
              <a:t>직접 작성보다 훈수가 쉬움 </a:t>
            </a:r>
            <a:r>
              <a:rPr lang="en-US" altLang="ko-KR" dirty="0"/>
              <a:t>-&gt; </a:t>
            </a:r>
            <a:r>
              <a:rPr lang="ko-KR" altLang="en-US" dirty="0"/>
              <a:t>선호도 평가</a:t>
            </a:r>
            <a:endParaRPr lang="en-US" altLang="ko-KR" dirty="0"/>
          </a:p>
          <a:p>
            <a:pPr lvl="1"/>
            <a:r>
              <a:rPr lang="ko-KR" altLang="en-US" dirty="0"/>
              <a:t>일반</a:t>
            </a:r>
            <a:r>
              <a:rPr lang="en-US" altLang="ko-KR" dirty="0"/>
              <a:t> fine-tuning</a:t>
            </a:r>
            <a:r>
              <a:rPr lang="ko-KR" altLang="en-US" dirty="0"/>
              <a:t>보다 더 복잡한 과정 </a:t>
            </a:r>
            <a:r>
              <a:rPr lang="en-US" altLang="ko-KR" dirty="0"/>
              <a:t>+ </a:t>
            </a:r>
            <a:r>
              <a:rPr lang="ko-KR" altLang="en-US" dirty="0"/>
              <a:t>계산 비용</a:t>
            </a:r>
            <a:endParaRPr lang="en-US" altLang="ko-KR" dirty="0"/>
          </a:p>
          <a:p>
            <a:r>
              <a:rPr lang="en-US" altLang="ko-KR" dirty="0"/>
              <a:t>DPO: reward modeling </a:t>
            </a:r>
            <a:r>
              <a:rPr lang="ko-KR" altLang="en-US" dirty="0"/>
              <a:t>과정을 생략하고 선호 데이터를 바로 적용</a:t>
            </a:r>
            <a:endParaRPr lang="en-US" altLang="ko-KR" dirty="0"/>
          </a:p>
          <a:p>
            <a:pPr lvl="1"/>
            <a:r>
              <a:rPr lang="en-US" altLang="ko-KR" dirty="0" err="1"/>
              <a:t>RLHF</a:t>
            </a:r>
            <a:r>
              <a:rPr lang="ko-KR" altLang="en-US" dirty="0"/>
              <a:t>와 동일한 역할을 하지만 </a:t>
            </a:r>
            <a:r>
              <a:rPr lang="en-US" altLang="ko-KR" dirty="0" err="1"/>
              <a:t>RL</a:t>
            </a:r>
            <a:r>
              <a:rPr lang="ko-KR" altLang="en-US" dirty="0"/>
              <a:t>없이 최적화하는 지도학습 </a:t>
            </a:r>
            <a:r>
              <a:rPr lang="en-US" altLang="ko-KR" dirty="0"/>
              <a:t>– simple and stable (</a:t>
            </a:r>
            <a:r>
              <a:rPr lang="ko-KR" altLang="en-US" dirty="0"/>
              <a:t>학습이 쉬움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감정분석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대화 태스크에서 </a:t>
            </a:r>
            <a:r>
              <a:rPr lang="en-US" altLang="ko-KR" dirty="0" err="1"/>
              <a:t>RLHF</a:t>
            </a:r>
            <a:r>
              <a:rPr lang="ko-KR" altLang="en-US" dirty="0"/>
              <a:t>만큼의 성능을 보임</a:t>
            </a:r>
            <a:r>
              <a:rPr lang="en-US" altLang="ko-KR" dirty="0"/>
              <a:t>(6B</a:t>
            </a:r>
            <a:r>
              <a:rPr lang="ko-KR" altLang="en-US" dirty="0"/>
              <a:t>모델까지 </a:t>
            </a:r>
            <a:r>
              <a:rPr lang="en-US" altLang="ko-KR" dirty="0"/>
              <a:t>test)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3AA60-8966-27A1-9BB7-2C31FA42F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40" y="4574057"/>
            <a:ext cx="8143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2FEB-0473-EC4E-F4EB-FCB9952E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D2444-95DB-B426-0FD9-4C4BF5D4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기본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DE7C27-F825-4A56-A587-D1A9ABBAF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542" y="1088243"/>
            <a:ext cx="11202305" cy="3483758"/>
          </a:xfrm>
        </p:spPr>
        <p:txBody>
          <a:bodyPr>
            <a:normAutofit/>
          </a:bodyPr>
          <a:lstStyle/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z="2800" spc="5" dirty="0">
                <a:latin typeface="맑은 고딕"/>
                <a:cs typeface="맑은 고딕"/>
              </a:rPr>
              <a:t>LLM</a:t>
            </a:r>
            <a:r>
              <a:rPr lang="ko-KR" altLang="en-US" sz="2800" spc="5" dirty="0">
                <a:latin typeface="맑은 고딕"/>
                <a:cs typeface="맑은 고딕"/>
              </a:rPr>
              <a:t>은 </a:t>
            </a:r>
            <a:r>
              <a:rPr lang="en-US" altLang="ko-KR" sz="2800" spc="5" dirty="0">
                <a:latin typeface="맑은 고딕"/>
                <a:cs typeface="맑은 고딕"/>
              </a:rPr>
              <a:t>Large Language Model</a:t>
            </a:r>
            <a:r>
              <a:rPr lang="ko-KR" altLang="en-US" sz="2800" spc="5" dirty="0">
                <a:latin typeface="맑은 고딕"/>
                <a:cs typeface="맑은 고딕"/>
              </a:rPr>
              <a:t>의 약자로서 언어모델</a:t>
            </a:r>
            <a:r>
              <a:rPr lang="en-US" altLang="ko-KR" sz="2800" spc="5" dirty="0">
                <a:latin typeface="맑은 고딕"/>
                <a:cs typeface="맑은 고딕"/>
              </a:rPr>
              <a:t>(Language Model)</a:t>
            </a:r>
            <a:r>
              <a:rPr lang="ko-KR" altLang="en-US" sz="2800" spc="5" dirty="0">
                <a:latin typeface="맑은 고딕"/>
                <a:cs typeface="맑은 고딕"/>
              </a:rPr>
              <a:t>의 일종이다</a:t>
            </a:r>
            <a:r>
              <a:rPr lang="en-US" altLang="ko-KR" sz="2800" spc="5" dirty="0">
                <a:latin typeface="맑은 고딕"/>
                <a:cs typeface="맑은 고딕"/>
              </a:rPr>
              <a:t>.</a:t>
            </a: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en-US" altLang="ko-KR" spc="5" dirty="0">
                <a:latin typeface="맑은 고딕"/>
                <a:cs typeface="맑은 고딕"/>
              </a:rPr>
              <a:t>LLM</a:t>
            </a:r>
            <a:r>
              <a:rPr lang="ko-KR" altLang="en-US" spc="5" dirty="0">
                <a:latin typeface="맑은 고딕"/>
                <a:cs typeface="맑은 고딕"/>
              </a:rPr>
              <a:t>은 언어모델</a:t>
            </a:r>
            <a:r>
              <a:rPr lang="en-US" altLang="ko-KR" spc="5" dirty="0">
                <a:latin typeface="맑은 고딕"/>
                <a:cs typeface="맑은 고딕"/>
              </a:rPr>
              <a:t>(LM)</a:t>
            </a:r>
            <a:r>
              <a:rPr lang="ko-KR" altLang="en-US" spc="5" dirty="0">
                <a:latin typeface="맑은 고딕"/>
                <a:cs typeface="맑은 고딕"/>
              </a:rPr>
              <a:t>을 크게 만들어 </a:t>
            </a:r>
            <a:r>
              <a:rPr lang="ko-KR" altLang="en-US" spc="5" dirty="0" err="1">
                <a:latin typeface="맑은 고딕"/>
                <a:cs typeface="맑은 고딕"/>
              </a:rPr>
              <a:t>학습한것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endParaRPr lang="en-US" altLang="ko-KR" sz="2800" spc="5" dirty="0">
              <a:latin typeface="맑은 고딕"/>
              <a:cs typeface="맑은 고딕"/>
            </a:endParaRPr>
          </a:p>
          <a:p>
            <a:pPr marL="12700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언어 모델</a:t>
            </a:r>
            <a:r>
              <a:rPr lang="en-US" altLang="ko-KR" spc="5" dirty="0">
                <a:latin typeface="맑은 고딕"/>
                <a:cs typeface="맑은 고딕"/>
              </a:rPr>
              <a:t>(LM, Language Model)</a:t>
            </a:r>
            <a:r>
              <a:rPr lang="ko-KR" altLang="en-US" spc="5" dirty="0">
                <a:latin typeface="맑은 고딕"/>
                <a:cs typeface="맑은 고딕"/>
              </a:rPr>
              <a:t>은 </a:t>
            </a:r>
            <a:r>
              <a:rPr lang="ko-KR" altLang="en-US" spc="5" dirty="0" err="1">
                <a:latin typeface="맑은 고딕"/>
                <a:cs typeface="맑은 고딕"/>
              </a:rPr>
              <a:t>입력값</a:t>
            </a:r>
            <a:r>
              <a:rPr lang="en-US" altLang="ko-KR" spc="5" dirty="0">
                <a:latin typeface="맑은 고딕"/>
                <a:cs typeface="맑은 고딕"/>
              </a:rPr>
              <a:t>(</a:t>
            </a:r>
            <a:r>
              <a:rPr lang="ko-KR" altLang="en-US" spc="5" dirty="0">
                <a:latin typeface="맑은 고딕"/>
                <a:cs typeface="맑은 고딕"/>
              </a:rPr>
              <a:t>자연어</a:t>
            </a:r>
            <a:r>
              <a:rPr lang="en-US" altLang="ko-KR" spc="5" dirty="0">
                <a:latin typeface="맑은 고딕"/>
                <a:cs typeface="맑은 고딕"/>
              </a:rPr>
              <a:t>, </a:t>
            </a:r>
            <a:r>
              <a:rPr lang="ko-KR" altLang="en-US" spc="5" dirty="0">
                <a:latin typeface="맑은 고딕"/>
                <a:cs typeface="맑은 고딕"/>
              </a:rPr>
              <a:t>보통은 사용자의 문장</a:t>
            </a:r>
            <a:r>
              <a:rPr lang="en-US" altLang="ko-KR" spc="5" dirty="0">
                <a:latin typeface="맑은 고딕"/>
                <a:cs typeface="맑은 고딕"/>
              </a:rPr>
              <a:t>)</a:t>
            </a:r>
            <a:r>
              <a:rPr lang="ko-KR" altLang="en-US" spc="5" dirty="0">
                <a:latin typeface="맑은 고딕"/>
                <a:cs typeface="맑은 고딕"/>
              </a:rPr>
              <a:t>을 기반으로 통계학적으로 가장 적절한 </a:t>
            </a:r>
            <a:r>
              <a:rPr lang="ko-KR" altLang="en-US" spc="5" dirty="0" err="1">
                <a:latin typeface="맑은 고딕"/>
                <a:cs typeface="맑은 고딕"/>
              </a:rPr>
              <a:t>출력값을</a:t>
            </a:r>
            <a:r>
              <a:rPr lang="ko-KR" altLang="en-US" spc="5" dirty="0">
                <a:latin typeface="맑은 고딕"/>
                <a:cs typeface="맑은 고딕"/>
              </a:rPr>
              <a:t> 출력하도록 학습된 모델</a:t>
            </a:r>
            <a:endParaRPr lang="en-US" altLang="ko-KR" spc="5" dirty="0">
              <a:latin typeface="맑은 고딕"/>
              <a:cs typeface="맑은 고딕"/>
            </a:endParaRPr>
          </a:p>
          <a:p>
            <a:pPr marL="698500" lvl="1">
              <a:spcBef>
                <a:spcPts val="605"/>
              </a:spcBef>
              <a:tabLst>
                <a:tab pos="469265" algn="l"/>
              </a:tabLst>
            </a:pPr>
            <a:r>
              <a:rPr lang="ko-KR" altLang="en-US" spc="5" dirty="0">
                <a:latin typeface="맑은 고딕"/>
                <a:cs typeface="맑은 고딕"/>
              </a:rPr>
              <a:t>최근에는 </a:t>
            </a:r>
            <a:r>
              <a:rPr lang="ko-KR" altLang="en-US" spc="5" dirty="0">
                <a:solidFill>
                  <a:srgbClr val="FF0000"/>
                </a:solidFill>
                <a:latin typeface="맑은 고딕"/>
                <a:cs typeface="맑은 고딕"/>
              </a:rPr>
              <a:t>인공신경망 기반이 대중적으로 활용</a:t>
            </a:r>
            <a:r>
              <a:rPr lang="ko-KR" altLang="en-US" spc="5" dirty="0">
                <a:latin typeface="맑은 고딕"/>
                <a:cs typeface="맑은 고딕"/>
              </a:rPr>
              <a:t>되고 있음</a:t>
            </a:r>
            <a:endParaRPr lang="ko-KR" altLang="en-US" dirty="0">
              <a:latin typeface="맑은 고딕"/>
              <a:cs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C0F71-AECA-4772-AD47-32BD6054FAB1}"/>
              </a:ext>
            </a:extLst>
          </p:cNvPr>
          <p:cNvSpPr txBox="1"/>
          <p:nvPr/>
        </p:nvSpPr>
        <p:spPr>
          <a:xfrm>
            <a:off x="3739082" y="4759569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 독립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93A596C-1A1D-98B9-BB11-126E4D1251D0}"/>
              </a:ext>
            </a:extLst>
          </p:cNvPr>
          <p:cNvCxnSpPr/>
          <p:nvPr/>
        </p:nvCxnSpPr>
        <p:spPr>
          <a:xfrm>
            <a:off x="5160475" y="4944235"/>
            <a:ext cx="7333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07CE69-6996-6BA9-41E3-08029298F8DB}"/>
              </a:ext>
            </a:extLst>
          </p:cNvPr>
          <p:cNvSpPr txBox="1"/>
          <p:nvPr/>
        </p:nvSpPr>
        <p:spPr>
          <a:xfrm>
            <a:off x="6254436" y="4759569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만세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선언서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006D2-3F2D-AB83-EB80-44E2A47CCA48}"/>
              </a:ext>
            </a:extLst>
          </p:cNvPr>
          <p:cNvSpPr txBox="1"/>
          <p:nvPr/>
        </p:nvSpPr>
        <p:spPr>
          <a:xfrm>
            <a:off x="3730028" y="5209916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6E17F0F-4EB5-1693-21DA-105C57689002}"/>
              </a:ext>
            </a:extLst>
          </p:cNvPr>
          <p:cNvCxnSpPr/>
          <p:nvPr/>
        </p:nvCxnSpPr>
        <p:spPr>
          <a:xfrm>
            <a:off x="5151421" y="5394582"/>
            <a:ext cx="7333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0C5E49-296A-0592-EAE3-C46C5E7EFF18}"/>
              </a:ext>
            </a:extLst>
          </p:cNvPr>
          <p:cNvSpPr txBox="1"/>
          <p:nvPr/>
        </p:nvSpPr>
        <p:spPr>
          <a:xfrm>
            <a:off x="6245382" y="5209916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민국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항공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36535-9626-3557-007F-99C99C4B6000}"/>
              </a:ext>
            </a:extLst>
          </p:cNvPr>
          <p:cNvSpPr txBox="1"/>
          <p:nvPr/>
        </p:nvSpPr>
        <p:spPr>
          <a:xfrm>
            <a:off x="3730028" y="5643791"/>
            <a:ext cx="151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집으로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813643-1F2B-37E9-C36C-9AD1A65F80CE}"/>
              </a:ext>
            </a:extLst>
          </p:cNvPr>
          <p:cNvCxnSpPr/>
          <p:nvPr/>
        </p:nvCxnSpPr>
        <p:spPr>
          <a:xfrm>
            <a:off x="5151421" y="5828457"/>
            <a:ext cx="7333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E01464-85C1-DF61-E544-E63673D0B9DE}"/>
              </a:ext>
            </a:extLst>
          </p:cNvPr>
          <p:cNvSpPr txBox="1"/>
          <p:nvPr/>
        </p:nvSpPr>
        <p:spPr>
          <a:xfrm>
            <a:off x="6245382" y="5643791"/>
            <a:ext cx="32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가자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’, 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재밌었어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?’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968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E0CB2-F292-5710-C315-C0C8425C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- </a:t>
            </a:r>
            <a:r>
              <a:rPr lang="en-US" altLang="ko-KR" dirty="0" err="1"/>
              <a:t>RLHF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D90DC7-B6B9-C218-F403-6070388D63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3C36AB-DD75-81BC-3D03-989081304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SFT</a:t>
            </a:r>
            <a:r>
              <a:rPr lang="en-US" altLang="ko-KR" dirty="0"/>
              <a:t> phase</a:t>
            </a:r>
          </a:p>
          <a:p>
            <a:pPr lvl="1"/>
            <a:r>
              <a:rPr lang="en-US" altLang="ko-KR" dirty="0"/>
              <a:t>fine-tuning(instruction tuning)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RM(Reward Modeling) phase</a:t>
            </a:r>
          </a:p>
          <a:p>
            <a:pPr lvl="1"/>
            <a:r>
              <a:rPr lang="ko-KR" altLang="en-US" dirty="0"/>
              <a:t>사람 선호도 데이터 준비 </a:t>
            </a:r>
            <a:r>
              <a:rPr lang="en-US" altLang="ko-KR" dirty="0"/>
              <a:t>-&gt; </a:t>
            </a:r>
            <a:r>
              <a:rPr lang="en-US" altLang="ko-KR" dirty="0" err="1"/>
              <a:t>SFT</a:t>
            </a:r>
            <a:r>
              <a:rPr lang="ko-KR" altLang="en-US" dirty="0"/>
              <a:t>로 출력을 </a:t>
            </a:r>
            <a:r>
              <a:rPr lang="en-US" altLang="ko-KR" dirty="0"/>
              <a:t>2</a:t>
            </a:r>
            <a:r>
              <a:rPr lang="ko-KR" altLang="en-US" dirty="0"/>
              <a:t>개를 뽑은 뒤 사람에게 </a:t>
            </a:r>
            <a:r>
              <a:rPr lang="ko-KR" altLang="en-US" dirty="0" err="1"/>
              <a:t>어떤게</a:t>
            </a:r>
            <a:r>
              <a:rPr lang="ko-KR" altLang="en-US" dirty="0"/>
              <a:t> 더 </a:t>
            </a:r>
            <a:r>
              <a:rPr lang="ko-KR" altLang="en-US" dirty="0" err="1"/>
              <a:t>좋은지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1"/>
            <a:r>
              <a:rPr lang="ko-KR" altLang="en-US" dirty="0"/>
              <a:t>선호도 데이터로 모델 지도학습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RL</a:t>
            </a:r>
            <a:r>
              <a:rPr lang="en-US" altLang="ko-KR" dirty="0"/>
              <a:t> phase</a:t>
            </a:r>
          </a:p>
          <a:p>
            <a:pPr lvl="1"/>
            <a:r>
              <a:rPr lang="en-US" altLang="ko-KR" dirty="0"/>
              <a:t>reward </a:t>
            </a:r>
            <a:r>
              <a:rPr lang="ko-KR" altLang="en-US" dirty="0"/>
              <a:t>모델을 이용하여 모델 학습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05CDB7-1C66-5AD2-F633-FB6D78DB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2032539"/>
            <a:ext cx="5619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D77-9161-B8B8-80C7-FD9C37EB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OpenAI GPT3.5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90C477-1D33-0807-925D-7F56973D58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5081B-4141-8EE3-54DD-A71210494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PPO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en-US" altLang="ko-KR" dirty="0" err="1"/>
              <a:t>LM</a:t>
            </a:r>
            <a:r>
              <a:rPr lang="ko-KR" altLang="en-US" dirty="0"/>
              <a:t>의 성능 유지를 위해 </a:t>
            </a:r>
            <a:r>
              <a:rPr lang="en-US" altLang="ko-KR" dirty="0"/>
              <a:t>pretrain data</a:t>
            </a:r>
            <a:r>
              <a:rPr lang="ko-KR" altLang="en-US" dirty="0"/>
              <a:t>도 </a:t>
            </a:r>
            <a:r>
              <a:rPr lang="en-US" altLang="ko-KR" dirty="0"/>
              <a:t>10%</a:t>
            </a:r>
            <a:r>
              <a:rPr lang="ko-KR" altLang="en-US" dirty="0" err="1"/>
              <a:t>섞어줌</a:t>
            </a:r>
            <a:endParaRPr lang="ko-KR" altLang="en-US" dirty="0"/>
          </a:p>
        </p:txBody>
      </p:sp>
      <p:pic>
        <p:nvPicPr>
          <p:cNvPr id="1032" name="Picture 8" descr="A graphic from ChatGPT showing how GPT-3 was trained">
            <a:extLst>
              <a:ext uri="{FF2B5EF4-FFF2-40B4-BE49-F238E27FC236}">
                <a16:creationId xmlns:a16="http://schemas.microsoft.com/office/drawing/2014/main" id="{D065C600-4ADF-95D2-196B-995AC766C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b="2233"/>
          <a:stretch/>
        </p:blipFill>
        <p:spPr bwMode="auto">
          <a:xfrm>
            <a:off x="2030469" y="1969087"/>
            <a:ext cx="8131062" cy="48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444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25868-8306-5D60-9039-3EB4B706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DeepMind Sparrow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F66039-34DA-92B4-2BF1-804B47F9E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401568-6FD7-46BB-4CC3-211882E47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SFT</a:t>
            </a:r>
            <a:r>
              <a:rPr lang="ko-KR" altLang="en-US" dirty="0"/>
              <a:t> 수행한 뒤 </a:t>
            </a:r>
            <a:r>
              <a:rPr lang="en-US" altLang="ko-KR" dirty="0"/>
              <a:t>Preferred </a:t>
            </a:r>
            <a:r>
              <a:rPr lang="ko-KR" altLang="en-US" dirty="0"/>
              <a:t>결과만 가지고 </a:t>
            </a:r>
            <a:r>
              <a:rPr lang="en-US" altLang="ko-KR" dirty="0"/>
              <a:t>FT </a:t>
            </a:r>
            <a:r>
              <a:rPr lang="ko-KR" altLang="en-US" dirty="0"/>
              <a:t>거치고 나서 </a:t>
            </a:r>
            <a:r>
              <a:rPr lang="en-US" altLang="ko-KR" dirty="0" err="1"/>
              <a:t>RLHF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lang="en-US" altLang="ko-KR" dirty="0"/>
          </a:p>
          <a:p>
            <a:r>
              <a:rPr lang="en-US" altLang="ko-KR" dirty="0"/>
              <a:t>Reward model </a:t>
            </a:r>
            <a:r>
              <a:rPr lang="ko-KR" altLang="en-US" dirty="0" err="1"/>
              <a:t>여러개</a:t>
            </a:r>
            <a:r>
              <a:rPr lang="ko-KR" altLang="en-US" dirty="0"/>
              <a:t> 이용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A67407-1BB8-D926-80FD-AE970356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03" y="2633922"/>
            <a:ext cx="6703763" cy="40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806DBF-E3FB-40A0-434F-95621CC3E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666" y="2390631"/>
            <a:ext cx="4157637" cy="40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5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E6B17-BB8A-ACDC-8F6C-D9267F55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 LLAMA-2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DA86A-58FD-99A9-D05D-6C87E295B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C362C-C678-9FC4-2F40-DA04ED0D6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reward model</a:t>
            </a:r>
            <a:r>
              <a:rPr lang="ko-KR" altLang="en-US" dirty="0"/>
              <a:t>을 따로 둠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PPO </a:t>
            </a:r>
            <a:r>
              <a:rPr lang="ko-KR" altLang="en-US" dirty="0"/>
              <a:t>수행 전 </a:t>
            </a:r>
            <a:r>
              <a:rPr lang="en-US" altLang="ko-KR" dirty="0"/>
              <a:t>on-policy preferred output </a:t>
            </a:r>
            <a:r>
              <a:rPr lang="ko-KR" altLang="en-US" dirty="0"/>
              <a:t>으로 </a:t>
            </a:r>
            <a:r>
              <a:rPr lang="en-US" altLang="ko-KR" dirty="0" err="1"/>
              <a:t>finetuing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0C9BA7-E6E7-F553-4971-B8FE3A6A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85" y="2726858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896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BF17E-0AFB-F31E-8263-61851093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DPO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BF96F4-8C19-67E0-AEEF-3B419FF3B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40791-B3D4-F98A-665A-9857C75F7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Reward Model</a:t>
            </a:r>
            <a:r>
              <a:rPr lang="ko-KR" altLang="en-US" dirty="0"/>
              <a:t>을 따로 두지 않고 학습하는 </a:t>
            </a:r>
            <a:r>
              <a:rPr lang="en-US" altLang="ko-KR" dirty="0" err="1"/>
              <a:t>LM</a:t>
            </a:r>
            <a:r>
              <a:rPr lang="ko-KR" altLang="en-US" dirty="0"/>
              <a:t>을 활용</a:t>
            </a:r>
            <a:endParaRPr lang="en-US" altLang="ko-KR" dirty="0"/>
          </a:p>
          <a:p>
            <a:pPr lvl="1"/>
            <a:r>
              <a:rPr lang="en-US" altLang="ko-KR" dirty="0"/>
              <a:t>Reward function</a:t>
            </a:r>
            <a:r>
              <a:rPr lang="ko-KR" altLang="en-US" dirty="0"/>
              <a:t>을 </a:t>
            </a:r>
            <a:r>
              <a:rPr lang="en-US" altLang="ko-KR" dirty="0"/>
              <a:t>loss function</a:t>
            </a:r>
            <a:r>
              <a:rPr lang="ko-KR" altLang="en-US" dirty="0"/>
              <a:t>에 내제되도록 함</a:t>
            </a:r>
            <a:endParaRPr lang="en-US" altLang="ko-KR" dirty="0"/>
          </a:p>
          <a:p>
            <a:pPr lvl="1"/>
            <a:r>
              <a:rPr lang="en-US" altLang="ko-KR" dirty="0"/>
              <a:t>preference </a:t>
            </a:r>
            <a:r>
              <a:rPr lang="ko-KR" altLang="en-US" dirty="0"/>
              <a:t>모델로 바로 최적화</a:t>
            </a:r>
            <a:endParaRPr lang="en-US" altLang="ko-KR" dirty="0"/>
          </a:p>
          <a:p>
            <a:pPr lvl="1"/>
            <a:r>
              <a:rPr lang="ko-KR" altLang="en-US" dirty="0"/>
              <a:t>내제적으로 </a:t>
            </a:r>
            <a:r>
              <a:rPr lang="en-US" altLang="ko-KR" dirty="0"/>
              <a:t>reward model</a:t>
            </a:r>
            <a:r>
              <a:rPr lang="ko-KR" altLang="en-US" dirty="0"/>
              <a:t>로도 기능함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A71EC-B898-E1B5-A43D-F5A33A2F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3" y="3429000"/>
            <a:ext cx="8143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32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291E2-6DDF-F04B-1F29-6F9CAC37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DPO </a:t>
            </a:r>
            <a:r>
              <a:rPr lang="ko-KR" altLang="en-US" dirty="0"/>
              <a:t>학습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2AA94D-98A2-89E5-314A-CB4A466736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BFB9D-D906-FB9A-F92E-123B30AB6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format – prompt, chosen, rejected </a:t>
            </a:r>
            <a:r>
              <a:rPr lang="ko-KR" altLang="en-US" dirty="0"/>
              <a:t>세개의 쌍으로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9F0C0D-2F12-0941-70DF-26D78CA5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71" y="2004325"/>
            <a:ext cx="5765072" cy="47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3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B663A-A19B-2965-185D-4249EC61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0502-CDA3-0CEF-97F6-7157D55D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Fine Tuning, RAG and Prompting Comparison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793AE5-D3C8-EAEC-3D17-C391E6534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5C9472-17F5-55E6-198C-A2838DBC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1138256"/>
            <a:ext cx="10570533" cy="534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24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A97BC-7965-772F-C15D-49B31FF4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으로 생성된 데이터를 이용한 </a:t>
            </a:r>
            <a:r>
              <a:rPr lang="en-US" altLang="ko-KR" dirty="0"/>
              <a:t>Supervised Fine Tuning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03D32-95BC-1F12-49BC-AD79F166CC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0D231-B621-285C-37FD-2F772A5A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14" y="1219566"/>
            <a:ext cx="11214771" cy="49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88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31C6-526F-AFD2-AB79-16913E2F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669CB-5A17-D115-9B94-EACF8391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성능 향상 방법론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C651D5-10E2-BA96-2C18-4A23DB08D8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42B880-C7A2-1347-A575-C6471D8C7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Adapter</a:t>
            </a:r>
            <a:r>
              <a:rPr lang="ko-KR" altLang="en-US" dirty="0"/>
              <a:t>를 이용한 여러 모델 활용</a:t>
            </a:r>
            <a:endParaRPr lang="en-US" altLang="ko-KR" dirty="0"/>
          </a:p>
          <a:p>
            <a:pPr lvl="1"/>
            <a:r>
              <a:rPr lang="en-US" altLang="ko-KR" dirty="0"/>
              <a:t>Task</a:t>
            </a:r>
            <a:r>
              <a:rPr lang="ko-KR" altLang="en-US" dirty="0"/>
              <a:t>별로 특화되도록 </a:t>
            </a:r>
            <a:r>
              <a:rPr lang="en-US" altLang="ko-KR" dirty="0"/>
              <a:t>Adapter</a:t>
            </a:r>
            <a:r>
              <a:rPr lang="ko-KR" altLang="en-US" dirty="0"/>
              <a:t>를 학습하여</a:t>
            </a:r>
            <a:r>
              <a:rPr lang="en-US" altLang="ko-KR" dirty="0"/>
              <a:t>, Task</a:t>
            </a:r>
            <a:r>
              <a:rPr lang="ko-KR" altLang="en-US" dirty="0"/>
              <a:t>별로 알맞은 </a:t>
            </a:r>
            <a:r>
              <a:rPr lang="en-US" altLang="ko-KR" dirty="0"/>
              <a:t>Adapter</a:t>
            </a:r>
            <a:r>
              <a:rPr lang="ko-KR" altLang="en-US" dirty="0"/>
              <a:t>를 선택하여 추론할 수 있도록 하는 방법</a:t>
            </a:r>
            <a:endParaRPr lang="en-US" altLang="ko-KR" dirty="0"/>
          </a:p>
          <a:p>
            <a:pPr lvl="1"/>
            <a:r>
              <a:rPr lang="ko-KR" altLang="en-US" dirty="0"/>
              <a:t>이 경우 일반화 능력이 하락하지 않도록 </a:t>
            </a:r>
            <a:r>
              <a:rPr lang="ko-KR" altLang="en-US" dirty="0" err="1"/>
              <a:t>주의해야함</a:t>
            </a:r>
            <a:endParaRPr lang="en-US" altLang="ko-KR" dirty="0"/>
          </a:p>
          <a:p>
            <a:r>
              <a:rPr lang="ko-KR" altLang="en-US" dirty="0"/>
              <a:t>앙상블 활용</a:t>
            </a:r>
            <a:endParaRPr lang="en-US" altLang="ko-KR" dirty="0"/>
          </a:p>
          <a:p>
            <a:pPr lvl="1"/>
            <a:r>
              <a:rPr lang="ko-KR" altLang="en-US" dirty="0"/>
              <a:t>여러 모델을 활용하여 결과를 앙상블 하여 사용하면 성능이 향상될 수 있음</a:t>
            </a:r>
            <a:endParaRPr lang="en-US" altLang="ko-KR" dirty="0"/>
          </a:p>
          <a:p>
            <a:pPr lvl="1"/>
            <a:r>
              <a:rPr lang="ko-KR" altLang="en-US" dirty="0"/>
              <a:t>심지어 하나의 모델로 여러 번 추론하여 앙상블 </a:t>
            </a:r>
            <a:r>
              <a:rPr lang="ko-KR" altLang="en-US" dirty="0" err="1"/>
              <a:t>하는것</a:t>
            </a:r>
            <a:r>
              <a:rPr lang="ko-KR" altLang="en-US" dirty="0"/>
              <a:t> 또한 성능 향상에 도움을 줄 수 있음</a:t>
            </a:r>
            <a:endParaRPr lang="en-US" altLang="ko-KR" dirty="0"/>
          </a:p>
          <a:p>
            <a:r>
              <a:rPr lang="en-US" altLang="ko-KR" dirty="0"/>
              <a:t>Data Augmentation</a:t>
            </a:r>
          </a:p>
          <a:p>
            <a:pPr lvl="1"/>
            <a:r>
              <a:rPr lang="ko-KR" altLang="en-US" dirty="0"/>
              <a:t>데이터 증강을 통해 성능 향상</a:t>
            </a:r>
            <a:endParaRPr lang="en-US" altLang="ko-KR" dirty="0"/>
          </a:p>
          <a:p>
            <a:pPr lvl="2"/>
            <a:r>
              <a:rPr lang="ko-KR" altLang="en-US" dirty="0"/>
              <a:t>언어모델을 이용한 데이터 증강 또한 효과가 있음</a:t>
            </a:r>
            <a:endParaRPr lang="en-US" altLang="ko-KR" dirty="0"/>
          </a:p>
          <a:p>
            <a:pPr lvl="2"/>
            <a:r>
              <a:rPr lang="ko-KR" altLang="en-US" dirty="0"/>
              <a:t>이 경우 하나의 언어모델만 </a:t>
            </a:r>
            <a:r>
              <a:rPr lang="ko-KR" altLang="en-US" dirty="0" err="1"/>
              <a:t>이용하는것</a:t>
            </a:r>
            <a:r>
              <a:rPr lang="ko-KR" altLang="en-US" dirty="0"/>
              <a:t> 보다 다양한 언어모델을 함께 활용하는 것이 좋음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6570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50383-E146-722C-2594-F6D34C4C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2719-A2D4-2294-FF29-5216C5A7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성능 향상 방법론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5055FA-FF53-9634-AC6B-1F4599940D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EB9D29-B9C9-D81D-1B61-085CBFE41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Self-Distillation</a:t>
            </a:r>
          </a:p>
          <a:p>
            <a:pPr lvl="1"/>
            <a:r>
              <a:rPr lang="ko-KR" altLang="en-US" dirty="0"/>
              <a:t>추론한 결과를 같은 모델에 다시 학습하는 방법</a:t>
            </a:r>
            <a:endParaRPr lang="en-US" altLang="ko-KR" dirty="0"/>
          </a:p>
          <a:p>
            <a:pPr lvl="1"/>
            <a:r>
              <a:rPr lang="ko-KR" altLang="en-US" dirty="0"/>
              <a:t>일반적으로 추론한 결과는 기존 데이터에 비해 부정확할 수 있으니 </a:t>
            </a:r>
            <a:r>
              <a:rPr lang="en-US" altLang="ko-KR" dirty="0"/>
              <a:t>error</a:t>
            </a:r>
            <a:r>
              <a:rPr lang="ko-KR" altLang="en-US" dirty="0"/>
              <a:t>가 누적되는 것 유의</a:t>
            </a:r>
            <a:endParaRPr lang="en-US" altLang="ko-KR" dirty="0"/>
          </a:p>
          <a:p>
            <a:pPr lvl="1"/>
            <a:r>
              <a:rPr lang="ko-KR" altLang="en-US" dirty="0"/>
              <a:t>과적합을 완화시킴</a:t>
            </a:r>
            <a:endParaRPr lang="en-US" altLang="ko-KR" dirty="0"/>
          </a:p>
          <a:p>
            <a:pPr lvl="1"/>
            <a:r>
              <a:rPr lang="en-US" altLang="ko-KR" dirty="0"/>
              <a:t>Label</a:t>
            </a:r>
            <a:r>
              <a:rPr lang="ko-KR" altLang="en-US" dirty="0"/>
              <a:t>이 있는 데이터의 경우 정답 데이터를 선호</a:t>
            </a:r>
            <a:r>
              <a:rPr lang="en-US" altLang="ko-KR" dirty="0"/>
              <a:t>,</a:t>
            </a:r>
            <a:r>
              <a:rPr lang="ko-KR" altLang="en-US" dirty="0"/>
              <a:t> 모델의 추론 결과를 비선호로 두어 </a:t>
            </a:r>
            <a:r>
              <a:rPr lang="en-US" altLang="ko-KR" dirty="0"/>
              <a:t>KTO, DPO</a:t>
            </a:r>
            <a:r>
              <a:rPr lang="ko-KR" altLang="en-US" dirty="0"/>
              <a:t>와 같은 학습 가능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/>
              <a:t>학습 데이터의 일관성과 품질을 높이도록 데이터를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베이스 모델의 변경</a:t>
            </a:r>
            <a:endParaRPr lang="en-US" altLang="ko-KR" dirty="0"/>
          </a:p>
          <a:p>
            <a:pPr lvl="1"/>
            <a:r>
              <a:rPr lang="ko-KR" altLang="en-US" dirty="0"/>
              <a:t>태스크에 더 적합한 베이스 모델로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172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14A60-B137-D466-096F-D6627325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Language Models (based on Markov Chain)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65F73B-5A6D-7777-356A-C324293F9B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0BE76-CC1A-6606-7D44-1FD1E0C8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73" y="1890015"/>
            <a:ext cx="10774253" cy="38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32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23E98-A7AC-9FF1-3DC6-FE4DA0BCB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A5B32-0B2B-3B12-231A-7ADBB9F7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평가 방법론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15287-0881-D120-1A9A-8D646D80FE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497553-7E46-7989-68EC-A95D9D427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분류 태스크에 대한 평가</a:t>
            </a:r>
            <a:endParaRPr lang="en-US" altLang="ko-KR" dirty="0"/>
          </a:p>
          <a:p>
            <a:pPr lvl="1"/>
            <a:r>
              <a:rPr lang="en-US" altLang="ko-KR" dirty="0"/>
              <a:t>Accuracy</a:t>
            </a:r>
          </a:p>
          <a:p>
            <a:pPr lvl="1"/>
            <a:r>
              <a:rPr lang="en-US" altLang="ko-KR" dirty="0"/>
              <a:t>F1-score</a:t>
            </a:r>
          </a:p>
          <a:p>
            <a:endParaRPr lang="en-US" altLang="ko-KR" dirty="0"/>
          </a:p>
          <a:p>
            <a:r>
              <a:rPr lang="ko-KR" altLang="en-US" dirty="0"/>
              <a:t>생성 태스크에 대한 평가</a:t>
            </a:r>
            <a:endParaRPr lang="en-US" altLang="ko-KR" dirty="0"/>
          </a:p>
          <a:p>
            <a:pPr lvl="1"/>
            <a:r>
              <a:rPr lang="en-US" altLang="ko-KR" dirty="0"/>
              <a:t>ROUGE, BLEU, </a:t>
            </a:r>
            <a:r>
              <a:rPr lang="en-US" altLang="ko-KR" dirty="0" err="1"/>
              <a:t>Bleurt</a:t>
            </a:r>
            <a:r>
              <a:rPr lang="en-US" altLang="ko-KR" dirty="0"/>
              <a:t>, </a:t>
            </a:r>
            <a:r>
              <a:rPr lang="en-US" altLang="ko-KR" dirty="0" err="1"/>
              <a:t>BERTScore</a:t>
            </a:r>
            <a:endParaRPr lang="en-US" altLang="ko-KR" dirty="0"/>
          </a:p>
          <a:p>
            <a:pPr lvl="1"/>
            <a:r>
              <a:rPr lang="en-US" altLang="ko-KR" dirty="0"/>
              <a:t>GPT eval</a:t>
            </a:r>
          </a:p>
        </p:txBody>
      </p:sp>
    </p:spTree>
    <p:extLst>
      <p:ext uri="{BB962C8B-B14F-4D97-AF65-F5344CB8AC3E}">
        <p14:creationId xmlns:p14="http://schemas.microsoft.com/office/powerpoint/2010/main" val="4212177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AC39-4153-27BA-5DF9-96619185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3182F-E61E-0F4B-964F-6C3F6396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E4618C-0FA5-31E4-B0E3-33F6B1229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DE2544-0446-6FB8-F8FC-C9C3C587AB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T4 GPU</a:t>
            </a:r>
            <a:r>
              <a:rPr lang="ko-KR" altLang="en-US" dirty="0"/>
              <a:t>로 가장 큰 모델 학습 진행해보기</a:t>
            </a:r>
            <a:endParaRPr lang="en-US" altLang="ko-KR" dirty="0"/>
          </a:p>
          <a:p>
            <a:pPr lvl="1"/>
            <a:r>
              <a:rPr lang="ko-KR" altLang="en-US" dirty="0"/>
              <a:t>경량화 알고리즘 활용</a:t>
            </a:r>
            <a:endParaRPr lang="en-US" altLang="ko-KR" dirty="0"/>
          </a:p>
          <a:p>
            <a:pPr lvl="1"/>
            <a:r>
              <a:rPr lang="ko-KR" altLang="en-US" dirty="0"/>
              <a:t>최대한 큰 모델 올려보기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7B23DF-C2B5-954B-9C55-470CBC0C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852" y="1907452"/>
            <a:ext cx="5819775" cy="23838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1D1CA9-553B-71B2-0983-6741B50F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52" y="4580337"/>
            <a:ext cx="45720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65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61BCE-E3FA-957B-50F7-CBBB1D2A6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0AF28-5080-404A-2CF1-BFB9E5B6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066AF0-6309-AB8D-07E4-18380F56DA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CD2C41-BE21-2586-F444-2AA84EFB2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DPO </a:t>
            </a:r>
            <a:r>
              <a:rPr lang="ko-KR" altLang="en-US" dirty="0"/>
              <a:t>알고리즘을 이용하여 </a:t>
            </a:r>
            <a:r>
              <a:rPr lang="en-US" altLang="ko-KR" dirty="0"/>
              <a:t>Fine-tuning </a:t>
            </a:r>
            <a:r>
              <a:rPr lang="ko-KR" altLang="en-US" dirty="0"/>
              <a:t>해보기</a:t>
            </a:r>
            <a:endParaRPr lang="en-US" altLang="ko-KR" dirty="0"/>
          </a:p>
          <a:p>
            <a:pPr lvl="1"/>
            <a:r>
              <a:rPr lang="ko-KR" altLang="en-US" dirty="0"/>
              <a:t>참고</a:t>
            </a:r>
            <a:endParaRPr lang="en-US" altLang="ko-KR" dirty="0">
              <a:hlinkClick r:id="rId2"/>
            </a:endParaRPr>
          </a:p>
          <a:p>
            <a:pPr lvl="2"/>
            <a:r>
              <a:rPr lang="en-US" altLang="ko-KR" dirty="0">
                <a:hlinkClick r:id="rId2"/>
              </a:rPr>
              <a:t>https://huggingface.co/docs/t</a:t>
            </a:r>
            <a:r>
              <a:rPr lang="ko-KR" altLang="en-US" dirty="0">
                <a:hlinkClick r:id="rId2"/>
              </a:rPr>
              <a:t>기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dpo_trainer</a:t>
            </a:r>
            <a:endParaRPr lang="en-US" altLang="ko-KR" dirty="0"/>
          </a:p>
          <a:p>
            <a:pPr lvl="1"/>
            <a:r>
              <a:rPr lang="ko-KR" altLang="en-US" dirty="0"/>
              <a:t>데이터셋</a:t>
            </a:r>
            <a:endParaRPr lang="en-US" altLang="ko-KR" dirty="0"/>
          </a:p>
          <a:p>
            <a:pPr lvl="2"/>
            <a:r>
              <a:rPr lang="en-US" altLang="ko-KR" dirty="0"/>
              <a:t>https://huggingface.co/datasets/kuotient/orca-math-korean-dpo-pairs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581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D3FFA-A672-FC95-35F6-C3F94751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Neural Language Models (e.g., BERT)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138116-7113-8606-9F9B-9EA1550498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E01C5C-CBE5-6A04-A26E-DD63FE35B2A6}"/>
              </a:ext>
            </a:extLst>
          </p:cNvPr>
          <p:cNvSpPr/>
          <p:nvPr/>
        </p:nvSpPr>
        <p:spPr>
          <a:xfrm>
            <a:off x="2668555" y="3344154"/>
            <a:ext cx="7044611" cy="867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Language Model</a:t>
            </a:r>
            <a:endParaRPr lang="ko-KR" altLang="en-US" sz="240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981E12-64E1-7C2C-E82D-AFBA72819E14}"/>
              </a:ext>
            </a:extLst>
          </p:cNvPr>
          <p:cNvSpPr/>
          <p:nvPr/>
        </p:nvSpPr>
        <p:spPr>
          <a:xfrm>
            <a:off x="2668555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[CLS]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476F43-A43B-6F37-EF59-61935E032685}"/>
              </a:ext>
            </a:extLst>
          </p:cNvPr>
          <p:cNvSpPr/>
          <p:nvPr/>
        </p:nvSpPr>
        <p:spPr>
          <a:xfrm>
            <a:off x="3707363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how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7B9F75-C8F1-F7BE-F11B-395A503D68A0}"/>
              </a:ext>
            </a:extLst>
          </p:cNvPr>
          <p:cNvSpPr/>
          <p:nvPr/>
        </p:nvSpPr>
        <p:spPr>
          <a:xfrm>
            <a:off x="4746171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are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115A94-5B30-C4AC-DE3B-803B1AA3BA64}"/>
              </a:ext>
            </a:extLst>
          </p:cNvPr>
          <p:cNvSpPr/>
          <p:nvPr/>
        </p:nvSpPr>
        <p:spPr>
          <a:xfrm>
            <a:off x="5784979" y="4668230"/>
            <a:ext cx="811763" cy="3359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[MASK]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3D434C3-F18F-BD8B-9A1F-EC716F66E356}"/>
              </a:ext>
            </a:extLst>
          </p:cNvPr>
          <p:cNvSpPr/>
          <p:nvPr/>
        </p:nvSpPr>
        <p:spPr>
          <a:xfrm>
            <a:off x="6823787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doing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542945-E780-097C-3B33-F299356A67D5}"/>
              </a:ext>
            </a:extLst>
          </p:cNvPr>
          <p:cNvSpPr/>
          <p:nvPr/>
        </p:nvSpPr>
        <p:spPr>
          <a:xfrm>
            <a:off x="7862595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today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19838ED-2FEB-116D-C838-5FC72E852245}"/>
              </a:ext>
            </a:extLst>
          </p:cNvPr>
          <p:cNvSpPr/>
          <p:nvPr/>
        </p:nvSpPr>
        <p:spPr>
          <a:xfrm>
            <a:off x="8901403" y="4668230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[SEP]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7DC677-5B3A-B084-E35D-AA5E1E33F9CF}"/>
              </a:ext>
            </a:extLst>
          </p:cNvPr>
          <p:cNvSpPr/>
          <p:nvPr/>
        </p:nvSpPr>
        <p:spPr>
          <a:xfrm>
            <a:off x="2668555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[CLS]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0EB8343-DFEE-4C83-88A6-8A0FBE101145}"/>
              </a:ext>
            </a:extLst>
          </p:cNvPr>
          <p:cNvSpPr/>
          <p:nvPr/>
        </p:nvSpPr>
        <p:spPr>
          <a:xfrm>
            <a:off x="3707363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how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1022A2-5B27-A15D-891C-3E82BDAA4D24}"/>
              </a:ext>
            </a:extLst>
          </p:cNvPr>
          <p:cNvSpPr/>
          <p:nvPr/>
        </p:nvSpPr>
        <p:spPr>
          <a:xfrm>
            <a:off x="4746171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are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73EF9B3-D8DA-2972-0D75-0875BE91F090}"/>
              </a:ext>
            </a:extLst>
          </p:cNvPr>
          <p:cNvSpPr/>
          <p:nvPr/>
        </p:nvSpPr>
        <p:spPr>
          <a:xfrm>
            <a:off x="5784979" y="2551923"/>
            <a:ext cx="811763" cy="3359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BAA7CA8-BB87-3508-5B80-10FB4DA111A8}"/>
              </a:ext>
            </a:extLst>
          </p:cNvPr>
          <p:cNvSpPr/>
          <p:nvPr/>
        </p:nvSpPr>
        <p:spPr>
          <a:xfrm>
            <a:off x="6823787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doing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F745DDF-ADFD-E738-5A3D-6D293488F8CB}"/>
              </a:ext>
            </a:extLst>
          </p:cNvPr>
          <p:cNvSpPr/>
          <p:nvPr/>
        </p:nvSpPr>
        <p:spPr>
          <a:xfrm>
            <a:off x="7862595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today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00A40-BD0C-9EC2-DA86-E1D71DDE0C37}"/>
              </a:ext>
            </a:extLst>
          </p:cNvPr>
          <p:cNvSpPr/>
          <p:nvPr/>
        </p:nvSpPr>
        <p:spPr>
          <a:xfrm>
            <a:off x="8901403" y="2551923"/>
            <a:ext cx="811763" cy="335902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[SEP]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4CD1AA-FB66-6000-5071-ED25686A4A4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074437" y="4183225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29DA491-C989-75E9-167C-59784F65F5C6}"/>
              </a:ext>
            </a:extLst>
          </p:cNvPr>
          <p:cNvCxnSpPr>
            <a:cxnSpLocks/>
          </p:cNvCxnSpPr>
          <p:nvPr/>
        </p:nvCxnSpPr>
        <p:spPr>
          <a:xfrm flipV="1">
            <a:off x="4111533" y="4183225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FAB7926-DF44-D5BC-259D-6A270C0D9DB4}"/>
              </a:ext>
            </a:extLst>
          </p:cNvPr>
          <p:cNvCxnSpPr>
            <a:cxnSpLocks/>
          </p:cNvCxnSpPr>
          <p:nvPr/>
        </p:nvCxnSpPr>
        <p:spPr>
          <a:xfrm flipV="1">
            <a:off x="5180202" y="4183225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1200266-0870-539D-0D9D-00F077C3E219}"/>
              </a:ext>
            </a:extLst>
          </p:cNvPr>
          <p:cNvCxnSpPr>
            <a:cxnSpLocks/>
          </p:cNvCxnSpPr>
          <p:nvPr/>
        </p:nvCxnSpPr>
        <p:spPr>
          <a:xfrm flipV="1">
            <a:off x="6217298" y="4183225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377014A-E1AF-775C-3230-937E88ED073D}"/>
              </a:ext>
            </a:extLst>
          </p:cNvPr>
          <p:cNvCxnSpPr>
            <a:cxnSpLocks/>
          </p:cNvCxnSpPr>
          <p:nvPr/>
        </p:nvCxnSpPr>
        <p:spPr>
          <a:xfrm flipV="1">
            <a:off x="7254394" y="4197563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DE2FB0A-2B0F-C55E-69D3-204C4C8D496E}"/>
              </a:ext>
            </a:extLst>
          </p:cNvPr>
          <p:cNvCxnSpPr>
            <a:cxnSpLocks/>
          </p:cNvCxnSpPr>
          <p:nvPr/>
        </p:nvCxnSpPr>
        <p:spPr>
          <a:xfrm flipV="1">
            <a:off x="8291490" y="4197563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CF49F5C-B2D1-5FD7-FE30-F8973EC896A7}"/>
              </a:ext>
            </a:extLst>
          </p:cNvPr>
          <p:cNvCxnSpPr>
            <a:cxnSpLocks/>
          </p:cNvCxnSpPr>
          <p:nvPr/>
        </p:nvCxnSpPr>
        <p:spPr>
          <a:xfrm flipV="1">
            <a:off x="9298626" y="4183224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54BE1DF-BF9B-BB10-88A8-31BF5A6DA9B0}"/>
              </a:ext>
            </a:extLst>
          </p:cNvPr>
          <p:cNvCxnSpPr>
            <a:cxnSpLocks/>
          </p:cNvCxnSpPr>
          <p:nvPr/>
        </p:nvCxnSpPr>
        <p:spPr>
          <a:xfrm flipV="1">
            <a:off x="3074437" y="2876471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08802A2-4160-BFF2-2B85-57A2A028B9A5}"/>
              </a:ext>
            </a:extLst>
          </p:cNvPr>
          <p:cNvCxnSpPr>
            <a:cxnSpLocks/>
          </p:cNvCxnSpPr>
          <p:nvPr/>
        </p:nvCxnSpPr>
        <p:spPr>
          <a:xfrm flipV="1">
            <a:off x="4111533" y="2876471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F605EF-4D11-B84F-B5A1-B9DD25AEEEBE}"/>
              </a:ext>
            </a:extLst>
          </p:cNvPr>
          <p:cNvCxnSpPr>
            <a:cxnSpLocks/>
          </p:cNvCxnSpPr>
          <p:nvPr/>
        </p:nvCxnSpPr>
        <p:spPr>
          <a:xfrm flipV="1">
            <a:off x="5180202" y="2876471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CE6E11-5426-D7E0-F8B4-56A5D510E0FA}"/>
              </a:ext>
            </a:extLst>
          </p:cNvPr>
          <p:cNvCxnSpPr>
            <a:cxnSpLocks/>
          </p:cNvCxnSpPr>
          <p:nvPr/>
        </p:nvCxnSpPr>
        <p:spPr>
          <a:xfrm flipV="1">
            <a:off x="6217298" y="2876471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DC8021-2E6F-2E69-C892-ABCF6B3E2A30}"/>
              </a:ext>
            </a:extLst>
          </p:cNvPr>
          <p:cNvCxnSpPr>
            <a:cxnSpLocks/>
          </p:cNvCxnSpPr>
          <p:nvPr/>
        </p:nvCxnSpPr>
        <p:spPr>
          <a:xfrm flipV="1">
            <a:off x="7254394" y="2890809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21BC67E-CE1E-125B-E0CC-AF4088E55DAB}"/>
              </a:ext>
            </a:extLst>
          </p:cNvPr>
          <p:cNvCxnSpPr>
            <a:cxnSpLocks/>
          </p:cNvCxnSpPr>
          <p:nvPr/>
        </p:nvCxnSpPr>
        <p:spPr>
          <a:xfrm flipV="1">
            <a:off x="8291490" y="2890809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9E68F4-DB28-E7D8-4360-7121C857CF9F}"/>
              </a:ext>
            </a:extLst>
          </p:cNvPr>
          <p:cNvCxnSpPr>
            <a:cxnSpLocks/>
          </p:cNvCxnSpPr>
          <p:nvPr/>
        </p:nvCxnSpPr>
        <p:spPr>
          <a:xfrm flipV="1">
            <a:off x="9298626" y="2876470"/>
            <a:ext cx="3421" cy="485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5A166E3-9C74-8DF6-C98B-64EC3A1FAA86}"/>
              </a:ext>
            </a:extLst>
          </p:cNvPr>
          <p:cNvSpPr txBox="1"/>
          <p:nvPr/>
        </p:nvSpPr>
        <p:spPr>
          <a:xfrm>
            <a:off x="5784978" y="1922582"/>
            <a:ext cx="540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/>
              <a:t>Highest probability of [“you”, “they”, “your”, …]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20370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F0CFE-8EBF-ADF5-8A4D-75517F0C9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49754-9EDB-9EC2-A92A-CD96463E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Neural Language Models (e.g., BERT)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1B280-A7CC-C9B1-7E69-7C443DFF99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Neural Language Models work as </a:t>
            </a:r>
            <a:r>
              <a:rPr lang="en-US" altLang="ko-KR">
                <a:solidFill>
                  <a:srgbClr val="FF0000"/>
                </a:solidFill>
              </a:rPr>
              <a:t>Foundation Models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DCB338-1F90-EE79-D105-5294A234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95" y="2187733"/>
            <a:ext cx="3860732" cy="3886436"/>
          </a:xfrm>
          <a:prstGeom prst="rect">
            <a:avLst/>
          </a:prstGeom>
        </p:spPr>
      </p:pic>
      <p:sp>
        <p:nvSpPr>
          <p:cNvPr id="16" name="구름 15">
            <a:extLst>
              <a:ext uri="{FF2B5EF4-FFF2-40B4-BE49-F238E27FC236}">
                <a16:creationId xmlns:a16="http://schemas.microsoft.com/office/drawing/2014/main" id="{B319EFC7-91D2-E3A3-CF44-D31586D239AC}"/>
              </a:ext>
            </a:extLst>
          </p:cNvPr>
          <p:cNvSpPr/>
          <p:nvPr/>
        </p:nvSpPr>
        <p:spPr>
          <a:xfrm>
            <a:off x="1867159" y="2475611"/>
            <a:ext cx="1987420" cy="106478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Massive data</a:t>
            </a:r>
            <a:endParaRPr lang="ko-KR" altLang="en-US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45A2BD4-E0DE-AF21-B5A1-B5DCD662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18" y="4130951"/>
            <a:ext cx="3967302" cy="1683993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AE6DF56-86F2-3889-C6D4-C4F52103D977}"/>
              </a:ext>
            </a:extLst>
          </p:cNvPr>
          <p:cNvCxnSpPr>
            <a:stCxn id="16" idx="1"/>
            <a:endCxn id="26" idx="0"/>
          </p:cNvCxnSpPr>
          <p:nvPr/>
        </p:nvCxnSpPr>
        <p:spPr>
          <a:xfrm>
            <a:off x="2860869" y="3539258"/>
            <a:ext cx="0" cy="591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D92A8DF9-F52E-5940-8321-0DC6AA8EEEDD}"/>
              </a:ext>
            </a:extLst>
          </p:cNvPr>
          <p:cNvCxnSpPr>
            <a:stCxn id="26" idx="3"/>
            <a:endCxn id="6" idx="1"/>
          </p:cNvCxnSpPr>
          <p:nvPr/>
        </p:nvCxnSpPr>
        <p:spPr>
          <a:xfrm flipV="1">
            <a:off x="4844520" y="4130951"/>
            <a:ext cx="1876975" cy="84199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47F2882-3E1F-F826-76A0-4ECA5B8960BA}"/>
              </a:ext>
            </a:extLst>
          </p:cNvPr>
          <p:cNvSpPr txBox="1"/>
          <p:nvPr/>
        </p:nvSpPr>
        <p:spPr>
          <a:xfrm>
            <a:off x="4866635" y="3489325"/>
            <a:ext cx="2967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to Train,</a:t>
            </a:r>
          </a:p>
          <a:p>
            <a:r>
              <a:rPr lang="en-US" altLang="ko-KR"/>
              <a:t>Better Performance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3121</Words>
  <Application>Microsoft Office PowerPoint</Application>
  <PresentationFormat>와이드스크린</PresentationFormat>
  <Paragraphs>589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7" baseType="lpstr">
      <vt:lpstr>Pretendard</vt:lpstr>
      <vt:lpstr>Pretendard Black</vt:lpstr>
      <vt:lpstr>Pretendard ExtraBold</vt:lpstr>
      <vt:lpstr>Pretendard Light</vt:lpstr>
      <vt:lpstr>Pretendard Medium</vt:lpstr>
      <vt:lpstr>Pretendard SemiBold</vt:lpstr>
      <vt:lpstr>경기천년제목 Bold</vt:lpstr>
      <vt:lpstr>경기천년제목 Light</vt:lpstr>
      <vt:lpstr>넥슨Lv2고딕</vt:lpstr>
      <vt:lpstr>Malgun Gothic</vt:lpstr>
      <vt:lpstr>Malgun Gothic</vt:lpstr>
      <vt:lpstr>Arial</vt:lpstr>
      <vt:lpstr>Roboto</vt:lpstr>
      <vt:lpstr>Wingdings</vt:lpstr>
      <vt:lpstr>Office 테마</vt:lpstr>
      <vt:lpstr>인공지능 단기강좌</vt:lpstr>
      <vt:lpstr>강사 소개</vt:lpstr>
      <vt:lpstr>강의 목표</vt:lpstr>
      <vt:lpstr>자연어 처리 방법의 변화</vt:lpstr>
      <vt:lpstr>자연어 처리 방법의 변화</vt:lpstr>
      <vt:lpstr>LLM 기본 개념</vt:lpstr>
      <vt:lpstr>Language Models (based on Markov Chain)</vt:lpstr>
      <vt:lpstr>Neural Language Models (e.g., BERT)</vt:lpstr>
      <vt:lpstr>Neural Language Models (e.g., BERT)</vt:lpstr>
      <vt:lpstr>Neural Language Models (e.g., BERT)</vt:lpstr>
      <vt:lpstr>The Evolution of  Language Models</vt:lpstr>
      <vt:lpstr>LLM</vt:lpstr>
      <vt:lpstr>The Evolution of Large Language Models</vt:lpstr>
      <vt:lpstr>AI Market </vt:lpstr>
      <vt:lpstr>LLM Milestones</vt:lpstr>
      <vt:lpstr>Closed-source vs. Open-source LLMs</vt:lpstr>
      <vt:lpstr>Where we are..</vt:lpstr>
      <vt:lpstr>Small language model(SLMs)</vt:lpstr>
      <vt:lpstr>LLM 기본 개념</vt:lpstr>
      <vt:lpstr>LLM 기본 개념</vt:lpstr>
      <vt:lpstr>LLM 기본 개념</vt:lpstr>
      <vt:lpstr>LLM 기본 개념</vt:lpstr>
      <vt:lpstr>LLM 기본 개념</vt:lpstr>
      <vt:lpstr>LLM 기본 개념</vt:lpstr>
      <vt:lpstr>최근 LLM은 기본적으로 DECODER 형태</vt:lpstr>
      <vt:lpstr>LLM 을 잘 활용하기 위해서는?</vt:lpstr>
      <vt:lpstr>LLM 을 잘 활용하기 위해서는?</vt:lpstr>
      <vt:lpstr>LLM 을 잘 활용하기 위해서는?</vt:lpstr>
      <vt:lpstr>LLM 모델 성능 향상</vt:lpstr>
      <vt:lpstr>ML to Foundation Model</vt:lpstr>
      <vt:lpstr>Language Models </vt:lpstr>
      <vt:lpstr>without further training – Prompt Engineering</vt:lpstr>
      <vt:lpstr>However, we (always) need more further training</vt:lpstr>
      <vt:lpstr>LLM 기본 개념</vt:lpstr>
      <vt:lpstr>모델의 크기 관점에서의 성능 향상</vt:lpstr>
      <vt:lpstr>모델의 크기 관점에서의 성능 향상</vt:lpstr>
      <vt:lpstr>모델의 크기 관점에서의 성능 향상</vt:lpstr>
      <vt:lpstr>And many PEFT approaches</vt:lpstr>
      <vt:lpstr>모델의 크기 관점에서의 성능 향상</vt:lpstr>
      <vt:lpstr>모델의 크기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모델의 입력 관점에서의 성능 향상</vt:lpstr>
      <vt:lpstr>RAG (Retrieval-Augmented Generation)</vt:lpstr>
      <vt:lpstr>RAG (Retrieval-Augmented Generation)</vt:lpstr>
      <vt:lpstr>RAG for Code Assistant</vt:lpstr>
      <vt:lpstr>모델의 학습 관점에서의 성능 향상</vt:lpstr>
      <vt:lpstr>Open-source vs Closed-source (API-only) Foundation Model</vt:lpstr>
      <vt:lpstr>LLM Release</vt:lpstr>
      <vt:lpstr>Sovereign AI</vt:lpstr>
      <vt:lpstr>모델의 학습 관점에서의 성능 향상</vt:lpstr>
      <vt:lpstr>RLHF (선호도 학습)</vt:lpstr>
      <vt:lpstr>선호도 학습</vt:lpstr>
      <vt:lpstr>Background - RLHF</vt:lpstr>
      <vt:lpstr>OpenAI GPT3.5</vt:lpstr>
      <vt:lpstr>DeepMind Sparrow</vt:lpstr>
      <vt:lpstr>Meta LLAMA-2</vt:lpstr>
      <vt:lpstr>DPO</vt:lpstr>
      <vt:lpstr>DPO 학습</vt:lpstr>
      <vt:lpstr>Fine Tuning, RAG and Prompting Comparison</vt:lpstr>
      <vt:lpstr>LLM으로 생성된 데이터를 이용한 Supervised Fine Tuning</vt:lpstr>
      <vt:lpstr>기타 성능 향상 방법론</vt:lpstr>
      <vt:lpstr>기타 성능 향상 방법론</vt:lpstr>
      <vt:lpstr>모델 성능 평가 방법론</vt:lpstr>
      <vt:lpstr>실습</vt:lpstr>
      <vt:lpstr>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용빈 정</dc:creator>
  <cp:lastModifiedBy>용빈 정</cp:lastModifiedBy>
  <cp:revision>59</cp:revision>
  <dcterms:created xsi:type="dcterms:W3CDTF">2024-11-18T10:09:27Z</dcterms:created>
  <dcterms:modified xsi:type="dcterms:W3CDTF">2024-11-20T23:11:31Z</dcterms:modified>
</cp:coreProperties>
</file>